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66"/>
  </p:notesMasterIdLst>
  <p:sldIdLst>
    <p:sldId id="256" r:id="rId5"/>
    <p:sldId id="408" r:id="rId6"/>
    <p:sldId id="409" r:id="rId7"/>
    <p:sldId id="390" r:id="rId8"/>
    <p:sldId id="474" r:id="rId9"/>
    <p:sldId id="388" r:id="rId10"/>
    <p:sldId id="480" r:id="rId11"/>
    <p:sldId id="383" r:id="rId12"/>
    <p:sldId id="369" r:id="rId13"/>
    <p:sldId id="389" r:id="rId14"/>
    <p:sldId id="375" r:id="rId15"/>
    <p:sldId id="373" r:id="rId16"/>
    <p:sldId id="365" r:id="rId17"/>
    <p:sldId id="410" r:id="rId18"/>
    <p:sldId id="376" r:id="rId19"/>
    <p:sldId id="393" r:id="rId20"/>
    <p:sldId id="377" r:id="rId21"/>
    <p:sldId id="367" r:id="rId22"/>
    <p:sldId id="374" r:id="rId23"/>
    <p:sldId id="476" r:id="rId24"/>
    <p:sldId id="477" r:id="rId25"/>
    <p:sldId id="411" r:id="rId26"/>
    <p:sldId id="486" r:id="rId27"/>
    <p:sldId id="378" r:id="rId28"/>
    <p:sldId id="488" r:id="rId29"/>
    <p:sldId id="489" r:id="rId30"/>
    <p:sldId id="514" r:id="rId31"/>
    <p:sldId id="515" r:id="rId32"/>
    <p:sldId id="516" r:id="rId33"/>
    <p:sldId id="493" r:id="rId34"/>
    <p:sldId id="494" r:id="rId35"/>
    <p:sldId id="500" r:id="rId36"/>
    <p:sldId id="501" r:id="rId37"/>
    <p:sldId id="502" r:id="rId38"/>
    <p:sldId id="503" r:id="rId39"/>
    <p:sldId id="505" r:id="rId40"/>
    <p:sldId id="506" r:id="rId41"/>
    <p:sldId id="507" r:id="rId42"/>
    <p:sldId id="509" r:id="rId43"/>
    <p:sldId id="508" r:id="rId44"/>
    <p:sldId id="510" r:id="rId45"/>
    <p:sldId id="511" r:id="rId46"/>
    <p:sldId id="512" r:id="rId47"/>
    <p:sldId id="513" r:id="rId48"/>
    <p:sldId id="504" r:id="rId49"/>
    <p:sldId id="484" r:id="rId50"/>
    <p:sldId id="339" r:id="rId51"/>
    <p:sldId id="340" r:id="rId52"/>
    <p:sldId id="335" r:id="rId53"/>
    <p:sldId id="352" r:id="rId54"/>
    <p:sldId id="353" r:id="rId55"/>
    <p:sldId id="354" r:id="rId56"/>
    <p:sldId id="355" r:id="rId57"/>
    <p:sldId id="356" r:id="rId58"/>
    <p:sldId id="357" r:id="rId59"/>
    <p:sldId id="358" r:id="rId60"/>
    <p:sldId id="359" r:id="rId61"/>
    <p:sldId id="483" r:id="rId62"/>
    <p:sldId id="471" r:id="rId63"/>
    <p:sldId id="481" r:id="rId64"/>
    <p:sldId id="258" r:id="rId6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Helvetica" panose="020B0604020202020204" pitchFamily="34" charset="0"/>
      <p:regular r:id="rId71"/>
      <p:bold r:id="rId72"/>
      <p:italic r:id="rId73"/>
      <p:boldItalic r:id="rId74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ED8387E4-D70B-466B-9A80-DB9C188FDE62}">
          <p14:sldIdLst>
            <p14:sldId id="256"/>
            <p14:sldId id="408"/>
            <p14:sldId id="409"/>
            <p14:sldId id="390"/>
            <p14:sldId id="474"/>
            <p14:sldId id="388"/>
            <p14:sldId id="480"/>
            <p14:sldId id="383"/>
            <p14:sldId id="369"/>
            <p14:sldId id="389"/>
          </p14:sldIdLst>
        </p14:section>
        <p14:section name="Oddíl bez názvu" id="{EA8007A9-C5F9-444F-837C-F1176D794C74}">
          <p14:sldIdLst>
            <p14:sldId id="375"/>
            <p14:sldId id="373"/>
            <p14:sldId id="365"/>
            <p14:sldId id="410"/>
            <p14:sldId id="376"/>
            <p14:sldId id="393"/>
            <p14:sldId id="377"/>
            <p14:sldId id="367"/>
            <p14:sldId id="374"/>
            <p14:sldId id="476"/>
            <p14:sldId id="477"/>
            <p14:sldId id="411"/>
            <p14:sldId id="486"/>
            <p14:sldId id="378"/>
            <p14:sldId id="488"/>
            <p14:sldId id="489"/>
            <p14:sldId id="514"/>
            <p14:sldId id="515"/>
            <p14:sldId id="516"/>
            <p14:sldId id="493"/>
            <p14:sldId id="494"/>
            <p14:sldId id="500"/>
            <p14:sldId id="501"/>
            <p14:sldId id="502"/>
            <p14:sldId id="503"/>
            <p14:sldId id="505"/>
            <p14:sldId id="506"/>
            <p14:sldId id="507"/>
            <p14:sldId id="509"/>
            <p14:sldId id="508"/>
            <p14:sldId id="510"/>
            <p14:sldId id="511"/>
            <p14:sldId id="512"/>
            <p14:sldId id="513"/>
            <p14:sldId id="504"/>
            <p14:sldId id="484"/>
            <p14:sldId id="339"/>
            <p14:sldId id="340"/>
            <p14:sldId id="335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483"/>
            <p14:sldId id="471"/>
            <p14:sldId id="481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c." initials="D" lastIdx="2" clrIdx="0">
    <p:extLst>
      <p:ext uri="{19B8F6BF-5375-455C-9EA6-DF929625EA0E}">
        <p15:presenceInfo xmlns:p15="http://schemas.microsoft.com/office/powerpoint/2012/main" userId="Rec." providerId="None"/>
      </p:ext>
    </p:extLst>
  </p:cmAuthor>
  <p:cmAuthor id="2" name="Jaroslav David" initials="JD" lastIdx="1" clrIdx="1">
    <p:extLst>
      <p:ext uri="{19B8F6BF-5375-455C-9EA6-DF929625EA0E}">
        <p15:presenceInfo xmlns:p15="http://schemas.microsoft.com/office/powerpoint/2012/main" userId="S-1-5-21-1657599716-2285118414-2049868203-1940" providerId="AD"/>
      </p:ext>
    </p:extLst>
  </p:cmAuthor>
  <p:cmAuthor id="3" name="Místecký Michal" initials="MM" lastIdx="3" clrIdx="2">
    <p:extLst>
      <p:ext uri="{19B8F6BF-5375-455C-9EA6-DF929625EA0E}">
        <p15:presenceInfo xmlns:p15="http://schemas.microsoft.com/office/powerpoint/2012/main" userId="S-1-5-21-2339505267-765279796-67301526-1001" providerId="AD"/>
      </p:ext>
    </p:extLst>
  </p:cmAuthor>
  <p:cmAuthor id="4" name="Recenzent" initials="JD" lastIdx="3" clrIdx="3">
    <p:extLst>
      <p:ext uri="{19B8F6BF-5375-455C-9EA6-DF929625EA0E}">
        <p15:presenceInfo xmlns:p15="http://schemas.microsoft.com/office/powerpoint/2012/main" userId="Recenzen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348B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Střední styl 4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269D01E-BC32-4049-B463-5C60D7B0CCD2}" styleName="Styl s motivem 2 – zvýraznění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94660"/>
  </p:normalViewPr>
  <p:slideViewPr>
    <p:cSldViewPr>
      <p:cViewPr varScale="1">
        <p:scale>
          <a:sx n="86" d="100"/>
          <a:sy n="86" d="100"/>
        </p:scale>
        <p:origin x="135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18"/>
    </p:cViewPr>
  </p:sorterViewPr>
  <p:notesViewPr>
    <p:cSldViewPr>
      <p:cViewPr varScale="1">
        <p:scale>
          <a:sx n="76" d="100"/>
          <a:sy n="76" d="100"/>
        </p:scale>
        <p:origin x="3538" y="8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2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3.fntdata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4.fntdata"/><Relationship Id="rId75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7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font" Target="fonts/font5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chal\Documents\Dokumenty\Qualico_2020\&#352;vejk_v&#253;sledk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'TK (Švejk1)'!$BF$2:$BF$27</c:f>
              <c:strCache>
                <c:ptCount val="26"/>
                <c:pt idx="0">
                  <c:v>úvod</c:v>
                </c:pt>
                <c:pt idx="1">
                  <c:v>zasáhnutí</c:v>
                </c:pt>
                <c:pt idx="2">
                  <c:v>ředitelství</c:v>
                </c:pt>
                <c:pt idx="3">
                  <c:v>lékaři</c:v>
                </c:pt>
                <c:pt idx="4">
                  <c:v>blázinec</c:v>
                </c:pt>
                <c:pt idx="5">
                  <c:v>Salmova</c:v>
                </c:pt>
                <c:pt idx="6">
                  <c:v>doma</c:v>
                </c:pt>
                <c:pt idx="7">
                  <c:v>vojna</c:v>
                </c:pt>
                <c:pt idx="8">
                  <c:v>simulantem </c:v>
                </c:pt>
                <c:pt idx="9">
                  <c:v>garnizón</c:v>
                </c:pt>
                <c:pt idx="10">
                  <c:v>kurát_1</c:v>
                </c:pt>
                <c:pt idx="11">
                  <c:v>kurát_2</c:v>
                </c:pt>
                <c:pt idx="12">
                  <c:v>kurát_3</c:v>
                </c:pt>
                <c:pt idx="13">
                  <c:v>kurát_4</c:v>
                </c:pt>
                <c:pt idx="14">
                  <c:v>mše_1</c:v>
                </c:pt>
                <c:pt idx="15">
                  <c:v>mše_2</c:v>
                </c:pt>
                <c:pt idx="16">
                  <c:v>debata</c:v>
                </c:pt>
                <c:pt idx="17">
                  <c:v>zaopatřovat</c:v>
                </c:pt>
                <c:pt idx="18">
                  <c:v>Lukáš_1</c:v>
                </c:pt>
                <c:pt idx="19">
                  <c:v>Lukáš_2</c:v>
                </c:pt>
                <c:pt idx="20">
                  <c:v>Lukáš_3</c:v>
                </c:pt>
                <c:pt idx="21">
                  <c:v>Lukáš_4</c:v>
                </c:pt>
                <c:pt idx="22">
                  <c:v>Lukáš_5</c:v>
                </c:pt>
                <c:pt idx="23">
                  <c:v>Lukáš_6</c:v>
                </c:pt>
                <c:pt idx="24">
                  <c:v>katastrofa</c:v>
                </c:pt>
                <c:pt idx="25">
                  <c:v>doslov</c:v>
                </c:pt>
              </c:strCache>
            </c:strRef>
          </c:cat>
          <c:val>
            <c:numRef>
              <c:f>'TK (Švejk1)'!$BG$2:$BG$27</c:f>
              <c:numCache>
                <c:formatCode>General</c:formatCode>
                <c:ptCount val="26"/>
                <c:pt idx="0">
                  <c:v>0</c:v>
                </c:pt>
                <c:pt idx="1">
                  <c:v>7.0295602018745499E-3</c:v>
                </c:pt>
                <c:pt idx="2">
                  <c:v>2.48560962846677E-2</c:v>
                </c:pt>
                <c:pt idx="3">
                  <c:v>2.6315789473684199E-2</c:v>
                </c:pt>
                <c:pt idx="4">
                  <c:v>3.8740920096852302E-2</c:v>
                </c:pt>
                <c:pt idx="5">
                  <c:v>2.73650697392359E-2</c:v>
                </c:pt>
                <c:pt idx="6">
                  <c:v>4.1038230405319003E-2</c:v>
                </c:pt>
                <c:pt idx="7">
                  <c:v>5.9073493556252202E-2</c:v>
                </c:pt>
                <c:pt idx="8">
                  <c:v>1.16025181289346E-2</c:v>
                </c:pt>
                <c:pt idx="9">
                  <c:v>5.0530015927939802E-3</c:v>
                </c:pt>
                <c:pt idx="10">
                  <c:v>3.28475941379167E-2</c:v>
                </c:pt>
                <c:pt idx="11">
                  <c:v>3.2688172043010798E-2</c:v>
                </c:pt>
                <c:pt idx="12">
                  <c:v>5.3401797175866503E-3</c:v>
                </c:pt>
                <c:pt idx="13">
                  <c:v>2.0833333333333301E-2</c:v>
                </c:pt>
                <c:pt idx="14">
                  <c:v>0</c:v>
                </c:pt>
                <c:pt idx="15">
                  <c:v>8.7956068503350707E-3</c:v>
                </c:pt>
                <c:pt idx="16">
                  <c:v>0</c:v>
                </c:pt>
                <c:pt idx="17">
                  <c:v>1.94010831474992E-2</c:v>
                </c:pt>
                <c:pt idx="18">
                  <c:v>1.96911196911197E-2</c:v>
                </c:pt>
                <c:pt idx="19">
                  <c:v>0</c:v>
                </c:pt>
                <c:pt idx="20">
                  <c:v>1.8092105263157899E-3</c:v>
                </c:pt>
                <c:pt idx="21">
                  <c:v>3.4404761904761903E-2</c:v>
                </c:pt>
                <c:pt idx="22">
                  <c:v>0</c:v>
                </c:pt>
                <c:pt idx="23">
                  <c:v>2.23311546840959E-2</c:v>
                </c:pt>
                <c:pt idx="24">
                  <c:v>1.1952700543304599E-2</c:v>
                </c:pt>
                <c:pt idx="2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C3-4B6A-8937-02246C03F11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481563455"/>
        <c:axId val="1481562207"/>
      </c:lineChart>
      <c:catAx>
        <c:axId val="1481563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81562207"/>
        <c:crosses val="autoZero"/>
        <c:auto val="1"/>
        <c:lblAlgn val="ctr"/>
        <c:lblOffset val="100"/>
        <c:noMultiLvlLbl val="0"/>
      </c:catAx>
      <c:valAx>
        <c:axId val="148156220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81563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/>
    </a:solidFill>
    <a:ln w="25400" cap="flat" cmpd="sng" algn="ctr">
      <a:solidFill>
        <a:schemeClr val="accent4">
          <a:shade val="50000"/>
        </a:schemeClr>
      </a:solidFill>
      <a:prstDash val="solid"/>
      <a:round/>
    </a:ln>
    <a:effectLst/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1A8F8-CC49-4980-99D1-296FC81B77BD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20957-3236-4050-ADE1-CE4AB2CC44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54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20957-3236-4050-ADE1-CE4AB2CC44BE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132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3568" y="3501008"/>
            <a:ext cx="7772400" cy="821953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rgbClr val="75348B"/>
                </a:solidFill>
                <a:latin typeface="Helvetica" pitchFamily="2" charset="0"/>
              </a:defRPr>
            </a:lvl1pPr>
          </a:lstStyle>
          <a:p>
            <a:r>
              <a:rPr lang="cs-CZ" dirty="0"/>
              <a:t>TEXTOVÝ NADPIS PRVNÍ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331640" y="4365104"/>
            <a:ext cx="6400800" cy="64807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75348B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TEXTOVÝ NADPIS DRUHÝ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92D00C3A-4908-486F-9C6B-9B0AC06CF6C3}" type="datetimeFigureOut">
              <a:rPr lang="cs-CZ" smtClean="0"/>
              <a:pPr/>
              <a:t>02.11.2023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D6D29187-CF80-49A0-98A2-B8485956D9E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666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619672" y="476672"/>
            <a:ext cx="7067128" cy="100811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5348B"/>
                </a:solidFill>
                <a:latin typeface="Helvetica" pitchFamily="2" charset="0"/>
              </a:defRPr>
            </a:lvl1pPr>
          </a:lstStyle>
          <a:p>
            <a:r>
              <a:rPr lang="cs-CZ" dirty="0"/>
              <a:t>TEXTOVÝ NADPIS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75348B"/>
              </a:buClr>
              <a:defRPr>
                <a:latin typeface="Helvetica" pitchFamily="2" charset="0"/>
              </a:defRPr>
            </a:lvl1pPr>
            <a:lvl2pPr>
              <a:buClr>
                <a:srgbClr val="75348B"/>
              </a:buClr>
              <a:defRPr>
                <a:latin typeface="Helvetica" pitchFamily="2" charset="0"/>
              </a:defRPr>
            </a:lvl2pPr>
            <a:lvl3pPr>
              <a:buClr>
                <a:srgbClr val="75348B"/>
              </a:buClr>
              <a:defRPr>
                <a:latin typeface="Helvetica" pitchFamily="2" charset="0"/>
              </a:defRPr>
            </a:lvl3pPr>
            <a:lvl4pPr>
              <a:buClr>
                <a:srgbClr val="75348B"/>
              </a:buClr>
              <a:defRPr>
                <a:latin typeface="Helvetica" pitchFamily="2" charset="0"/>
              </a:defRPr>
            </a:lvl4pPr>
            <a:lvl5pPr>
              <a:buClr>
                <a:srgbClr val="75348B"/>
              </a:buClr>
              <a:defRPr>
                <a:latin typeface="Helvetica" pitchFamily="2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92D00C3A-4908-486F-9C6B-9B0AC06CF6C3}" type="datetimeFigureOut">
              <a:rPr lang="cs-CZ" smtClean="0"/>
              <a:pPr/>
              <a:t>02.11.2023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D6D29187-CF80-49A0-98A2-B8485956D9E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458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56792"/>
            <a:ext cx="2057400" cy="4569371"/>
          </a:xfrm>
        </p:spPr>
        <p:txBody>
          <a:bodyPr vert="eaVert">
            <a:normAutofit/>
          </a:bodyPr>
          <a:lstStyle>
            <a:lvl1pPr algn="ctr">
              <a:defRPr sz="3600">
                <a:solidFill>
                  <a:srgbClr val="75348B"/>
                </a:solidFill>
                <a:latin typeface="Helvetica" pitchFamily="2" charset="0"/>
              </a:defRPr>
            </a:lvl1pPr>
          </a:lstStyle>
          <a:p>
            <a:r>
              <a:rPr lang="cs-CZ" dirty="0"/>
              <a:t>TEXTOVÝ NADPIS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556792"/>
            <a:ext cx="6019800" cy="4569371"/>
          </a:xfrm>
        </p:spPr>
        <p:txBody>
          <a:bodyPr vert="eaVert"/>
          <a:lstStyle>
            <a:lvl1pPr>
              <a:buClr>
                <a:srgbClr val="75348B"/>
              </a:buClr>
              <a:defRPr>
                <a:latin typeface="Helvetica" pitchFamily="2" charset="0"/>
              </a:defRPr>
            </a:lvl1pPr>
            <a:lvl2pPr>
              <a:buClr>
                <a:srgbClr val="75348B"/>
              </a:buClr>
              <a:defRPr>
                <a:latin typeface="Helvetica" pitchFamily="2" charset="0"/>
              </a:defRPr>
            </a:lvl2pPr>
            <a:lvl3pPr>
              <a:buClr>
                <a:srgbClr val="75348B"/>
              </a:buClr>
              <a:defRPr>
                <a:latin typeface="Helvetica" pitchFamily="2" charset="0"/>
              </a:defRPr>
            </a:lvl3pPr>
            <a:lvl4pPr>
              <a:buClr>
                <a:srgbClr val="75348B"/>
              </a:buClr>
              <a:defRPr>
                <a:latin typeface="Helvetica" pitchFamily="2" charset="0"/>
              </a:defRPr>
            </a:lvl4pPr>
            <a:lvl5pPr>
              <a:buClr>
                <a:srgbClr val="75348B"/>
              </a:buClr>
              <a:defRPr>
                <a:latin typeface="Helvetica" pitchFamily="2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92D00C3A-4908-486F-9C6B-9B0AC06CF6C3}" type="datetimeFigureOut">
              <a:rPr lang="cs-CZ" smtClean="0"/>
              <a:pPr/>
              <a:t>02.11.2023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D6D29187-CF80-49A0-98A2-B8485956D9E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3761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2355A8-5CB2-4A5A-BE9D-FE9218022B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22A472-C1A3-408E-B02D-DD05AC4D17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F666E0-0D84-4923-9B70-9B8D6A608B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2796E-1B4D-4618-A689-0A8AFCFBB0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769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619672" y="476672"/>
            <a:ext cx="7067128" cy="1008112"/>
          </a:xfrm>
        </p:spPr>
        <p:txBody>
          <a:bodyPr>
            <a:normAutofit/>
          </a:bodyPr>
          <a:lstStyle>
            <a:lvl1pPr algn="l">
              <a:defRPr sz="3600" b="0" baseline="0">
                <a:solidFill>
                  <a:srgbClr val="75348B"/>
                </a:solidFill>
                <a:latin typeface="Helvetica" pitchFamily="2" charset="0"/>
              </a:defRPr>
            </a:lvl1pPr>
          </a:lstStyle>
          <a:p>
            <a:r>
              <a:rPr lang="cs-CZ" dirty="0"/>
              <a:t>TEXTOVÝ NADPIS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92D00C3A-4908-486F-9C6B-9B0AC06CF6C3}" type="datetimeFigureOut">
              <a:rPr lang="cs-CZ" smtClean="0"/>
              <a:pPr/>
              <a:t>02.11.2023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D6D29187-CF80-49A0-98A2-B8485956D9E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8313" y="1628800"/>
            <a:ext cx="8280400" cy="4608512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4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latin typeface="Helvetica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92D00C3A-4908-486F-9C6B-9B0AC06CF6C3}" type="datetimeFigureOut">
              <a:rPr lang="cs-CZ" smtClean="0"/>
              <a:pPr/>
              <a:t>02.11.2023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D6D29187-CF80-49A0-98A2-B8485956D9E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679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619672" y="476672"/>
            <a:ext cx="7067128" cy="100811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030A0"/>
                </a:solidFill>
                <a:latin typeface="Helvetica" pitchFamily="2" charset="0"/>
              </a:defRPr>
            </a:lvl1pPr>
          </a:lstStyle>
          <a:p>
            <a:r>
              <a:rPr lang="cs-CZ" dirty="0"/>
              <a:t>TEXTOVÝ 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rgbClr val="75348B"/>
              </a:buClr>
              <a:defRPr sz="2800">
                <a:latin typeface="Helvetica" pitchFamily="2" charset="0"/>
              </a:defRPr>
            </a:lvl1pPr>
            <a:lvl2pPr>
              <a:buClr>
                <a:srgbClr val="75348B"/>
              </a:buClr>
              <a:defRPr sz="2400">
                <a:latin typeface="Helvetica" pitchFamily="2" charset="0"/>
              </a:defRPr>
            </a:lvl2pPr>
            <a:lvl3pPr>
              <a:buClr>
                <a:srgbClr val="75348B"/>
              </a:buClr>
              <a:defRPr sz="2000">
                <a:latin typeface="Helvetica" pitchFamily="2" charset="0"/>
              </a:defRPr>
            </a:lvl3pPr>
            <a:lvl4pPr>
              <a:buClr>
                <a:srgbClr val="75348B"/>
              </a:buClr>
              <a:defRPr sz="1800">
                <a:latin typeface="Helvetica" pitchFamily="2" charset="0"/>
              </a:defRPr>
            </a:lvl4pPr>
            <a:lvl5pPr>
              <a:buClr>
                <a:srgbClr val="75348B"/>
              </a:buClr>
              <a:defRPr sz="1800">
                <a:latin typeface="Helvetica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rgbClr val="75348B"/>
              </a:buClr>
              <a:defRPr sz="2800">
                <a:latin typeface="Helvetica" pitchFamily="2" charset="0"/>
              </a:defRPr>
            </a:lvl1pPr>
            <a:lvl2pPr>
              <a:buClr>
                <a:srgbClr val="75348B"/>
              </a:buClr>
              <a:defRPr sz="2400">
                <a:latin typeface="Helvetica" pitchFamily="2" charset="0"/>
              </a:defRPr>
            </a:lvl2pPr>
            <a:lvl3pPr>
              <a:buClr>
                <a:srgbClr val="75348B"/>
              </a:buClr>
              <a:defRPr sz="2000">
                <a:latin typeface="Helvetica" pitchFamily="2" charset="0"/>
              </a:defRPr>
            </a:lvl3pPr>
            <a:lvl4pPr>
              <a:buClr>
                <a:srgbClr val="75348B"/>
              </a:buClr>
              <a:defRPr sz="1800">
                <a:latin typeface="Helvetica" pitchFamily="2" charset="0"/>
              </a:defRPr>
            </a:lvl4pPr>
            <a:lvl5pPr>
              <a:buClr>
                <a:srgbClr val="75348B"/>
              </a:buClr>
              <a:defRPr sz="1800">
                <a:latin typeface="Helvetica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92D00C3A-4908-486F-9C6B-9B0AC06CF6C3}" type="datetimeFigureOut">
              <a:rPr lang="cs-CZ" smtClean="0"/>
              <a:pPr/>
              <a:t>02.11.2023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D6D29187-CF80-49A0-98A2-B8485956D9E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100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619672" y="476672"/>
            <a:ext cx="7067128" cy="100811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030A0"/>
                </a:solidFill>
                <a:latin typeface="Helvetica" pitchFamily="2" charset="0"/>
              </a:defRPr>
            </a:lvl1pPr>
          </a:lstStyle>
          <a:p>
            <a:r>
              <a:rPr lang="cs-CZ" dirty="0"/>
              <a:t>TEXTOVÝ NADPIS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Clr>
                <a:srgbClr val="7030A0"/>
              </a:buClr>
              <a:defRPr sz="2400">
                <a:latin typeface="Helvetica" pitchFamily="2" charset="0"/>
              </a:defRPr>
            </a:lvl1pPr>
            <a:lvl2pPr>
              <a:buClr>
                <a:srgbClr val="7030A0"/>
              </a:buClr>
              <a:defRPr sz="2000">
                <a:latin typeface="Helvetica" pitchFamily="2" charset="0"/>
              </a:defRPr>
            </a:lvl2pPr>
            <a:lvl3pPr>
              <a:buClr>
                <a:srgbClr val="7030A0"/>
              </a:buClr>
              <a:defRPr sz="1800">
                <a:latin typeface="Helvetica" pitchFamily="2" charset="0"/>
              </a:defRPr>
            </a:lvl3pPr>
            <a:lvl4pPr>
              <a:buClr>
                <a:srgbClr val="7030A0"/>
              </a:buClr>
              <a:defRPr sz="1600">
                <a:latin typeface="Helvetica" pitchFamily="2" charset="0"/>
              </a:defRPr>
            </a:lvl4pPr>
            <a:lvl5pPr>
              <a:buClr>
                <a:srgbClr val="7030A0"/>
              </a:buClr>
              <a:defRPr sz="1600">
                <a:latin typeface="Helvetica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Clr>
                <a:srgbClr val="7030A0"/>
              </a:buClr>
              <a:defRPr sz="2400">
                <a:latin typeface="Helvetica" pitchFamily="2" charset="0"/>
              </a:defRPr>
            </a:lvl1pPr>
            <a:lvl2pPr>
              <a:buClr>
                <a:srgbClr val="7030A0"/>
              </a:buClr>
              <a:defRPr sz="2000">
                <a:latin typeface="Helvetica" pitchFamily="2" charset="0"/>
              </a:defRPr>
            </a:lvl2pPr>
            <a:lvl3pPr>
              <a:buClr>
                <a:srgbClr val="7030A0"/>
              </a:buClr>
              <a:defRPr sz="1800">
                <a:latin typeface="Helvetica" pitchFamily="2" charset="0"/>
              </a:defRPr>
            </a:lvl3pPr>
            <a:lvl4pPr>
              <a:buClr>
                <a:srgbClr val="7030A0"/>
              </a:buClr>
              <a:defRPr sz="1600">
                <a:latin typeface="Helvetica" pitchFamily="2" charset="0"/>
              </a:defRPr>
            </a:lvl4pPr>
            <a:lvl5pPr>
              <a:buClr>
                <a:srgbClr val="7030A0"/>
              </a:buClr>
              <a:defRPr sz="1600">
                <a:latin typeface="Helvetica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92D00C3A-4908-486F-9C6B-9B0AC06CF6C3}" type="datetimeFigureOut">
              <a:rPr lang="cs-CZ" smtClean="0"/>
              <a:pPr/>
              <a:t>02.11.2023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D6D29187-CF80-49A0-98A2-B8485956D9E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7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619672" y="476672"/>
            <a:ext cx="7067128" cy="100811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030A0"/>
                </a:solidFill>
                <a:latin typeface="Helvetica" pitchFamily="2" charset="0"/>
              </a:defRPr>
            </a:lvl1pPr>
          </a:lstStyle>
          <a:p>
            <a:r>
              <a:rPr lang="cs-CZ" dirty="0"/>
              <a:t>TEXTOVÝ NADPIS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92D00C3A-4908-486F-9C6B-9B0AC06CF6C3}" type="datetimeFigureOut">
              <a:rPr lang="cs-CZ" smtClean="0"/>
              <a:pPr/>
              <a:t>02.11.2023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D6D29187-CF80-49A0-98A2-B8485956D9E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526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92D00C3A-4908-486F-9C6B-9B0AC06CF6C3}" type="datetimeFigureOut">
              <a:rPr lang="cs-CZ" smtClean="0"/>
              <a:pPr/>
              <a:t>02.11.2023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D6D29187-CF80-49A0-98A2-B8485956D9E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2092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32040" y="1052736"/>
            <a:ext cx="3754760" cy="5073427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00C3A-4908-486F-9C6B-9B0AC06CF6C3}" type="datetimeFigureOut">
              <a:rPr lang="cs-CZ" smtClean="0"/>
              <a:pPr/>
              <a:t>02.11.2023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29187-CF80-49A0-98A2-B8485956D9E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7408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Helvetica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76672"/>
            <a:ext cx="5486400" cy="4250903"/>
          </a:xfrm>
        </p:spPr>
        <p:txBody>
          <a:bodyPr/>
          <a:lstStyle>
            <a:lvl1pPr marL="0" indent="0">
              <a:buNone/>
              <a:defRPr sz="3200">
                <a:latin typeface="Helvetica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92D00C3A-4908-486F-9C6B-9B0AC06CF6C3}" type="datetimeFigureOut">
              <a:rPr lang="cs-CZ" smtClean="0"/>
              <a:pPr/>
              <a:t>02.11.2023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D6D29187-CF80-49A0-98A2-B8485956D9E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927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706712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46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fld id="{92D00C3A-4908-486F-9C6B-9B0AC06CF6C3}" type="datetimeFigureOut">
              <a:rPr lang="cs-CZ" smtClean="0"/>
              <a:pPr/>
              <a:t>02.11.2023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46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46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fld id="{D6D29187-CF80-49A0-98A2-B8485956D9E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033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75348B"/>
          </a:solidFill>
          <a:latin typeface="Helvetica" pitchFamily="2" charset="0"/>
          <a:ea typeface="+mj-ea"/>
          <a:cs typeface="Helvetica" pitchFamily="2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5348B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" pitchFamily="2" charset="0"/>
          <a:ea typeface="+mn-ea"/>
          <a:cs typeface="Helvetica" pitchFamily="2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5348B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" pitchFamily="2" charset="0"/>
          <a:ea typeface="+mn-ea"/>
          <a:cs typeface="Helvetica" pitchFamily="2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5348B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Helvetica" pitchFamily="2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5348B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" pitchFamily="2" charset="0"/>
          <a:ea typeface="+mn-ea"/>
          <a:cs typeface="Helvetica" pitchFamily="2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5348B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" pitchFamily="2" charset="0"/>
          <a:ea typeface="+mn-ea"/>
          <a:cs typeface="Helvetica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4656" y="3212976"/>
            <a:ext cx="9145016" cy="821953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Onomastika a korpus </a:t>
            </a:r>
            <a:br>
              <a:rPr lang="cs-CZ" b="1" dirty="0">
                <a:solidFill>
                  <a:srgbClr val="00B0F0"/>
                </a:solidFill>
              </a:rPr>
            </a:br>
            <a:r>
              <a:rPr lang="cs-CZ" b="1" dirty="0">
                <a:solidFill>
                  <a:srgbClr val="00B0F0"/>
                </a:solidFill>
              </a:rPr>
              <a:t>– vlastní jména v kvantitativní perspektivě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Nadpis 3"/>
          <p:cNvSpPr txBox="1">
            <a:spLocks/>
          </p:cNvSpPr>
          <p:nvPr/>
        </p:nvSpPr>
        <p:spPr>
          <a:xfrm>
            <a:off x="1619672" y="4581128"/>
            <a:ext cx="5904656" cy="821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75348B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algn="l"/>
            <a:r>
              <a:rPr lang="cs-CZ" sz="2800" b="1" dirty="0">
                <a:solidFill>
                  <a:srgbClr val="00B0F0"/>
                </a:solidFill>
              </a:rPr>
              <a:t>Jaroslav David – Michal Místecký</a:t>
            </a:r>
          </a:p>
          <a:p>
            <a:r>
              <a:rPr lang="cs-CZ" sz="2800" b="1" dirty="0">
                <a:solidFill>
                  <a:srgbClr val="00B0F0"/>
                </a:solidFill>
              </a:rPr>
              <a:t>Ostravská univerzita</a:t>
            </a:r>
            <a:endParaRPr lang="cs-CZ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90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395536" y="1916832"/>
            <a:ext cx="85689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/>
              <a:t>morfologie, slovotvorba a lexikografie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jazykový </a:t>
            </a:r>
            <a:r>
              <a:rPr lang="cs-CZ" sz="2400" dirty="0" err="1"/>
              <a:t>parasystém</a:t>
            </a:r>
            <a:r>
              <a:rPr lang="cs-CZ" sz="2400" dirty="0"/>
              <a:t> („druhý plán jazyka“; </a:t>
            </a:r>
            <a:r>
              <a:rPr lang="cs-CZ" sz="2400" dirty="0" err="1"/>
              <a:t>názvotvorba</a:t>
            </a:r>
            <a:r>
              <a:rPr lang="cs-CZ" sz="2400" dirty="0"/>
              <a:t>)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slovnědruhově substantiva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bohatá derivace (</a:t>
            </a:r>
            <a:r>
              <a:rPr lang="cs-CZ" sz="2400" dirty="0" err="1"/>
              <a:t>apelativizace</a:t>
            </a:r>
            <a:r>
              <a:rPr lang="cs-CZ" sz="2400" dirty="0"/>
              <a:t> – </a:t>
            </a:r>
            <a:r>
              <a:rPr lang="cs-CZ" sz="2400" i="1" dirty="0" err="1"/>
              <a:t>hitlerek</a:t>
            </a:r>
            <a:r>
              <a:rPr lang="cs-CZ" sz="2400" dirty="0"/>
              <a:t>, </a:t>
            </a:r>
            <a:r>
              <a:rPr lang="cs-CZ" sz="2400" i="1" dirty="0" err="1"/>
              <a:t>hitleráček</a:t>
            </a:r>
            <a:r>
              <a:rPr lang="cs-CZ" sz="2400" dirty="0"/>
              <a:t>, </a:t>
            </a:r>
            <a:r>
              <a:rPr lang="cs-CZ" sz="2400" i="1" dirty="0" err="1"/>
              <a:t>hitlerka</a:t>
            </a:r>
            <a:r>
              <a:rPr lang="cs-CZ" sz="2400" dirty="0"/>
              <a:t>)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víceslovné ekvivalenty slovních druhů – syntagmata typu </a:t>
            </a:r>
            <a:r>
              <a:rPr lang="cs-CZ" sz="2400" i="1" dirty="0"/>
              <a:t>Lysá nad Labem</a:t>
            </a:r>
            <a:r>
              <a:rPr lang="cs-CZ" sz="2400" dirty="0"/>
              <a:t>, </a:t>
            </a:r>
            <a:r>
              <a:rPr lang="cs-CZ" sz="2400" i="1" dirty="0"/>
              <a:t>Marie Těšitelová</a:t>
            </a:r>
          </a:p>
          <a:p>
            <a:pPr marL="342900" indent="-342900" algn="just">
              <a:buFontTx/>
              <a:buChar char="-"/>
            </a:pPr>
            <a:r>
              <a:rPr lang="cs-CZ" sz="2400" dirty="0" err="1"/>
              <a:t>singularia</a:t>
            </a:r>
            <a:r>
              <a:rPr lang="cs-CZ" sz="2400" dirty="0"/>
              <a:t>, nebo pluralia </a:t>
            </a:r>
            <a:r>
              <a:rPr lang="cs-CZ" sz="2400" dirty="0" err="1"/>
              <a:t>tanta</a:t>
            </a:r>
            <a:r>
              <a:rPr lang="cs-CZ" sz="2400" dirty="0"/>
              <a:t>, např. </a:t>
            </a:r>
            <a:r>
              <a:rPr lang="cs-CZ" sz="2400" i="1" dirty="0"/>
              <a:t>Štramberk </a:t>
            </a:r>
            <a:r>
              <a:rPr lang="cs-CZ" sz="2400" dirty="0"/>
              <a:t>vs. </a:t>
            </a:r>
            <a:r>
              <a:rPr lang="cs-CZ" sz="2400" i="1" dirty="0"/>
              <a:t>Pardubice</a:t>
            </a:r>
            <a:r>
              <a:rPr lang="cs-CZ" sz="2400" dirty="0"/>
              <a:t>, případy typu </a:t>
            </a:r>
            <a:r>
              <a:rPr lang="cs-CZ" sz="2400" i="1" dirty="0"/>
              <a:t>O legendární lánské schůzce říkali po jejím prozrazení všelijací </a:t>
            </a:r>
            <a:r>
              <a:rPr lang="cs-CZ" sz="2400" i="1" dirty="0">
                <a:solidFill>
                  <a:srgbClr val="FF0000"/>
                </a:solidFill>
              </a:rPr>
              <a:t>Ovčáčkové</a:t>
            </a:r>
            <a:r>
              <a:rPr lang="cs-CZ" sz="2400" i="1" dirty="0"/>
              <a:t>, že ji iniciovali lidé z vedení sociální demokracie</a:t>
            </a:r>
            <a:endParaRPr lang="cs-CZ" sz="2400" dirty="0"/>
          </a:p>
          <a:p>
            <a:pPr marL="342900" indent="-342900" algn="just">
              <a:buFontTx/>
              <a:buChar char="-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12880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F7E7DB0-2A6B-41A8-9CE8-E65BB6D95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4" t="12200" r="47638" b="6601"/>
          <a:stretch/>
        </p:blipFill>
        <p:spPr>
          <a:xfrm>
            <a:off x="4606495" y="836712"/>
            <a:ext cx="4556255" cy="417646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-8889" y="1556792"/>
            <a:ext cx="455625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Tx/>
              <a:buChar char="-"/>
            </a:pPr>
            <a:r>
              <a:rPr lang="cs-CZ" sz="2300" dirty="0" err="1"/>
              <a:t>lacunas</a:t>
            </a:r>
            <a:r>
              <a:rPr lang="cs-CZ" sz="2300" dirty="0"/>
              <a:t> / lakuny (Kováříková a kol. 2020)</a:t>
            </a:r>
          </a:p>
          <a:p>
            <a:pPr marL="800100" lvl="1" indent="-342900" algn="just">
              <a:buFontTx/>
              <a:buChar char="-"/>
            </a:pPr>
            <a:r>
              <a:rPr lang="cs-CZ" sz="2300" dirty="0"/>
              <a:t>např. vokativ u toponym a chrématonym, frekvence pádů – vokativ vykazuje vyšší procento tvarů v beletrii, ale současně chybí v kombinaci s plurálem (analýza SYN 2005; viz </a:t>
            </a:r>
            <a:r>
              <a:rPr lang="cs-CZ" sz="2300" i="1" dirty="0"/>
              <a:t>Statistiky češtiny</a:t>
            </a:r>
            <a:r>
              <a:rPr lang="cs-CZ" sz="2300" dirty="0"/>
              <a:t>, Bartoň a kol. 2009)</a:t>
            </a:r>
          </a:p>
          <a:p>
            <a:pPr marL="800100" lvl="1" indent="-342900" algn="just">
              <a:buFontTx/>
              <a:buChar char="-"/>
            </a:pPr>
            <a:r>
              <a:rPr lang="cs-CZ" sz="2300" dirty="0" err="1"/>
              <a:t>mezijazykové</a:t>
            </a:r>
            <a:r>
              <a:rPr lang="cs-CZ" sz="2300" dirty="0"/>
              <a:t> lakuny – např. propria v idiomech</a:t>
            </a:r>
          </a:p>
          <a:p>
            <a:pPr algn="just"/>
            <a:endParaRPr lang="cs-CZ" sz="24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BEE1622-E10A-45E3-92EE-C05C6F4BD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25" t="37400" r="18101" b="13601"/>
          <a:stretch/>
        </p:blipFill>
        <p:spPr>
          <a:xfrm>
            <a:off x="5220072" y="4941168"/>
            <a:ext cx="3511556" cy="149883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9430D47-1ADD-4709-B6E5-1AB75F131C02}"/>
              </a:ext>
            </a:extLst>
          </p:cNvPr>
          <p:cNvSpPr txBox="1"/>
          <p:nvPr/>
        </p:nvSpPr>
        <p:spPr>
          <a:xfrm>
            <a:off x="5085894" y="4365104"/>
            <a:ext cx="40679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dirty="0"/>
              <a:t>Petře, Evo, Karle, Davide, Marie!</a:t>
            </a:r>
          </a:p>
        </p:txBody>
      </p:sp>
    </p:spTree>
    <p:extLst>
      <p:ext uri="{BB962C8B-B14F-4D97-AF65-F5344CB8AC3E}">
        <p14:creationId xmlns:p14="http://schemas.microsoft.com/office/powerpoint/2010/main" val="2764305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426368" y="2060848"/>
            <a:ext cx="8291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/>
              <a:t>sémantika</a:t>
            </a:r>
            <a:endParaRPr lang="cs-CZ" sz="2400" dirty="0"/>
          </a:p>
          <a:p>
            <a:pPr marL="342900" indent="-342900" algn="just">
              <a:buFontTx/>
              <a:buChar char="-"/>
            </a:pPr>
            <a:r>
              <a:rPr lang="cs-CZ" sz="2400" dirty="0"/>
              <a:t>propriální vs. apelativní sémantika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metafora a metonymie, personifikace (kolokační analýza)</a:t>
            </a:r>
          </a:p>
          <a:p>
            <a:pPr marL="342900" indent="-342900" algn="just">
              <a:buFontTx/>
              <a:buChar char="-"/>
            </a:pPr>
            <a:endParaRPr lang="cs-CZ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/>
              <a:t>syntax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komplikovanost a komplexnost proprií (komplexní větné členy), např. </a:t>
            </a:r>
            <a:r>
              <a:rPr lang="cs-CZ" sz="2400" i="1" dirty="0"/>
              <a:t>odpoledne přednášela </a:t>
            </a:r>
            <a:r>
              <a:rPr lang="cs-CZ" sz="2400" b="1" i="1" dirty="0"/>
              <a:t>Marie Těšitelová</a:t>
            </a:r>
            <a:r>
              <a:rPr lang="cs-CZ" sz="2400" dirty="0"/>
              <a:t>; </a:t>
            </a:r>
            <a:r>
              <a:rPr lang="cs-CZ" sz="2400" b="1" i="1" dirty="0"/>
              <a:t>Kutná Hora </a:t>
            </a:r>
            <a:r>
              <a:rPr lang="cs-CZ" sz="2400" i="1" dirty="0"/>
              <a:t>se proslavila kutáním stříbra</a:t>
            </a:r>
            <a:endParaRPr lang="cs-CZ" sz="2400" b="1" i="1" dirty="0"/>
          </a:p>
        </p:txBody>
      </p:sp>
    </p:spTree>
    <p:extLst>
      <p:ext uri="{BB962C8B-B14F-4D97-AF65-F5344CB8AC3E}">
        <p14:creationId xmlns:p14="http://schemas.microsoft.com/office/powerpoint/2010/main" val="497944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gistry v češtině — Heureka.sk">
            <a:extLst>
              <a:ext uri="{FF2B5EF4-FFF2-40B4-BE49-F238E27FC236}">
                <a16:creationId xmlns:a16="http://schemas.microsoft.com/office/drawing/2014/main" id="{185AD2BA-DD36-4C41-9CE3-54460D4F7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4" t="1889" r="17656" b="3611"/>
          <a:stretch/>
        </p:blipFill>
        <p:spPr bwMode="auto">
          <a:xfrm>
            <a:off x="7043154" y="4360699"/>
            <a:ext cx="1658259" cy="243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476672"/>
            <a:ext cx="7272808" cy="100811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Vlastní jména v textu – automatické zpracování textu ano, či ne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26368" y="1556792"/>
            <a:ext cx="84661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200" dirty="0"/>
              <a:t>odborná etymologie nevyžaduje kontext (nevědecká s ním pracuje)</a:t>
            </a:r>
          </a:p>
          <a:p>
            <a:pPr marL="342900" indent="-342900" algn="just">
              <a:buFontTx/>
              <a:buChar char="-"/>
            </a:pPr>
            <a:r>
              <a:rPr lang="cs-CZ" sz="2200" dirty="0"/>
              <a:t>pro textovou analýzu představuje </a:t>
            </a:r>
            <a:r>
              <a:rPr lang="cs-CZ" sz="2200" b="1" dirty="0"/>
              <a:t>funkční nástroj </a:t>
            </a:r>
            <a:r>
              <a:rPr lang="cs-CZ" sz="2200" dirty="0"/>
              <a:t>kvantitativní a korpusová lingvistika</a:t>
            </a:r>
          </a:p>
          <a:p>
            <a:pPr marL="342900" indent="-342900" algn="just">
              <a:buFontTx/>
              <a:buChar char="-"/>
            </a:pPr>
            <a:r>
              <a:rPr lang="cs-CZ" sz="2200" b="1" dirty="0"/>
              <a:t>technické problémy </a:t>
            </a:r>
            <a:r>
              <a:rPr lang="cs-CZ" sz="2200" dirty="0"/>
              <a:t>– lemmatizace (např. cizí osobní jména, nářeční podoby, hypokoristika apod.), </a:t>
            </a:r>
            <a:r>
              <a:rPr lang="cs-CZ" sz="2200" dirty="0" err="1"/>
              <a:t>disambiguace</a:t>
            </a:r>
            <a:r>
              <a:rPr lang="cs-CZ" sz="2200" dirty="0"/>
              <a:t> (např. Osolsobě – Žižková 2020)</a:t>
            </a:r>
          </a:p>
          <a:p>
            <a:pPr marL="342900" indent="-342900" algn="just">
              <a:buFontTx/>
              <a:buChar char="-"/>
            </a:pPr>
            <a:r>
              <a:rPr lang="cs-CZ" sz="2200" dirty="0"/>
              <a:t>velké textové korpusy, ale vlastní jména nejsou značkována, popř. jsou na okraji zájmu &gt;&gt;&gt; </a:t>
            </a:r>
            <a:r>
              <a:rPr lang="cs-CZ" sz="2200" b="1" dirty="0"/>
              <a:t>ALE! to neplatí absolutně</a:t>
            </a:r>
          </a:p>
        </p:txBody>
      </p:sp>
      <p:pic>
        <p:nvPicPr>
          <p:cNvPr id="1028" name="Picture 4" descr="Deklinační systém femininních oikonym v češtině">
            <a:extLst>
              <a:ext uri="{FF2B5EF4-FFF2-40B4-BE49-F238E27FC236}">
                <a16:creationId xmlns:a16="http://schemas.microsoft.com/office/drawing/2014/main" id="{09CACD51-82C8-4B40-8154-DDE717C7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59" y="4248096"/>
            <a:ext cx="1658259" cy="262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ouborné dílo Vladimíra Skaličky - 1. díl (1931-1950) - František Čermák |  KOSMAS.cz - vaše internetové knihkupectví">
            <a:extLst>
              <a:ext uri="{FF2B5EF4-FFF2-40B4-BE49-F238E27FC236}">
                <a16:creationId xmlns:a16="http://schemas.microsoft.com/office/drawing/2014/main" id="{F78F7C8D-2893-40B2-A999-8DD91AB2A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673" y="4365103"/>
            <a:ext cx="1641351" cy="24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1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87624" y="2204864"/>
            <a:ext cx="7200800" cy="100811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Proč by onomastice neměly být cizí kvantitativně orientované výzkumy?</a:t>
            </a:r>
          </a:p>
        </p:txBody>
      </p:sp>
    </p:spTree>
    <p:extLst>
      <p:ext uri="{BB962C8B-B14F-4D97-AF65-F5344CB8AC3E}">
        <p14:creationId xmlns:p14="http://schemas.microsoft.com/office/powerpoint/2010/main" val="3393390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467544" y="1509747"/>
            <a:ext cx="604867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200" dirty="0"/>
              <a:t>„V semináři profesora </a:t>
            </a:r>
            <a:r>
              <a:rPr lang="cs-CZ" sz="2200" b="1" dirty="0" err="1"/>
              <a:t>Vl</a:t>
            </a:r>
            <a:r>
              <a:rPr lang="cs-CZ" sz="2200" b="1" dirty="0"/>
              <a:t>. Šmilauera </a:t>
            </a:r>
            <a:r>
              <a:rPr lang="cs-CZ" sz="2200" dirty="0"/>
              <a:t>bývalo nezřídka poukazováno na to, že je vhodné a užitečné doplňovat výklady o větě a větných členech číselnými údaji, které mohou zpřesnit naše poznatky o užívání syntaktických prostředků v promluvě“  (Uhlířová 1975); viz též odkazy v textech Marie Těšitelové</a:t>
            </a:r>
          </a:p>
          <a:p>
            <a:pPr marL="342900" indent="-342900" algn="just">
              <a:buFontTx/>
              <a:buChar char="-"/>
            </a:pPr>
            <a:r>
              <a:rPr lang="cs-CZ" sz="2200" dirty="0"/>
              <a:t>od 1940 – práce na frekvenčním slovníku (Vladimír Šmilauer) v didaktickém odboru Kruhu přátel českého jazyka – vyšel až 1961</a:t>
            </a:r>
          </a:p>
          <a:p>
            <a:pPr marL="342900" indent="-342900" algn="just">
              <a:buFontTx/>
              <a:buChar char="-"/>
            </a:pPr>
            <a:r>
              <a:rPr lang="cs-CZ" sz="2200" dirty="0"/>
              <a:t>srov. </a:t>
            </a:r>
            <a:r>
              <a:rPr lang="cs-CZ" sz="2200" i="1" dirty="0"/>
              <a:t>Novočeská skladba </a:t>
            </a:r>
            <a:r>
              <a:rPr lang="cs-CZ" sz="2200" dirty="0"/>
              <a:t>(2. vyd., 1966), </a:t>
            </a:r>
            <a:r>
              <a:rPr lang="cs-CZ" sz="2200" i="1" dirty="0"/>
              <a:t>Nauka o českém jazyku </a:t>
            </a:r>
            <a:r>
              <a:rPr lang="cs-CZ" sz="2200" dirty="0"/>
              <a:t>(1972), </a:t>
            </a:r>
            <a:r>
              <a:rPr lang="cs-CZ" sz="2200" i="1" dirty="0"/>
              <a:t>Průvodce našimi jmény</a:t>
            </a:r>
            <a:r>
              <a:rPr lang="cs-CZ" sz="2200" dirty="0"/>
              <a:t> (1974, úvod)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6EC375F-48A1-49B2-9FBA-848D0F3FC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476672"/>
            <a:ext cx="7272808" cy="1008112"/>
          </a:xfrm>
        </p:spPr>
        <p:txBody>
          <a:bodyPr>
            <a:normAutofit/>
          </a:bodyPr>
          <a:lstStyle/>
          <a:p>
            <a:r>
              <a:rPr lang="cs-CZ" b="1" dirty="0"/>
              <a:t>Důvod 1 – tradice</a:t>
            </a:r>
          </a:p>
        </p:txBody>
      </p:sp>
      <p:pic>
        <p:nvPicPr>
          <p:cNvPr id="3074" name="Picture 2" descr="Vladimír Šmilauer – Wikipedie">
            <a:extLst>
              <a:ext uri="{FF2B5EF4-FFF2-40B4-BE49-F238E27FC236}">
                <a16:creationId xmlns:a16="http://schemas.microsoft.com/office/drawing/2014/main" id="{6A6F8CBE-478C-4DA2-BB89-23F7CFE7C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36712"/>
            <a:ext cx="217090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2CA4497-A0F7-422A-8C22-CC49ACDE7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00" t="16401" r="36613" b="12201"/>
          <a:stretch/>
        </p:blipFill>
        <p:spPr>
          <a:xfrm>
            <a:off x="6588224" y="3429000"/>
            <a:ext cx="2160240" cy="333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79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gistry v češtině — Heureka.sk">
            <a:extLst>
              <a:ext uri="{FF2B5EF4-FFF2-40B4-BE49-F238E27FC236}">
                <a16:creationId xmlns:a16="http://schemas.microsoft.com/office/drawing/2014/main" id="{185AD2BA-DD36-4C41-9CE3-54460D4F7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4" t="1889" r="17656" b="3611"/>
          <a:stretch/>
        </p:blipFill>
        <p:spPr bwMode="auto">
          <a:xfrm>
            <a:off x="6695728" y="1586642"/>
            <a:ext cx="244827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67544" y="1586642"/>
            <a:ext cx="61206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200" dirty="0"/>
              <a:t>stylistiku propria nezajímají, ale jsou podstatným rysem stylu – viz frekvenční slovníky</a:t>
            </a:r>
          </a:p>
          <a:p>
            <a:pPr marL="342900" indent="-342900" algn="just">
              <a:buFontTx/>
              <a:buChar char="-"/>
            </a:pPr>
            <a:r>
              <a:rPr lang="cs-CZ" sz="2200" dirty="0"/>
              <a:t>nejnověji Cvrček a kol. 2020 &gt;&gt;&gt;</a:t>
            </a:r>
          </a:p>
          <a:p>
            <a:pPr marL="342900" indent="-342900" algn="just">
              <a:buFontTx/>
              <a:buChar char="-"/>
            </a:pPr>
            <a:r>
              <a:rPr lang="cs-CZ" sz="2200" dirty="0"/>
              <a:t>MDA – multidimenzionální analýza</a:t>
            </a:r>
          </a:p>
          <a:p>
            <a:pPr marL="800100" lvl="1" indent="-342900" algn="just">
              <a:buFontTx/>
              <a:buChar char="-"/>
            </a:pPr>
            <a:r>
              <a:rPr lang="cs-CZ" sz="2200" b="1" dirty="0"/>
              <a:t>morfologický rys</a:t>
            </a:r>
          </a:p>
          <a:p>
            <a:pPr marL="800100" lvl="1" indent="-342900" algn="just">
              <a:buFontTx/>
              <a:buChar char="-"/>
            </a:pPr>
            <a:r>
              <a:rPr lang="cs-CZ" sz="2200" dirty="0"/>
              <a:t>VOC: vokativ – konverzace, literární dialog,</a:t>
            </a:r>
          </a:p>
          <a:p>
            <a:pPr lvl="1" algn="just"/>
            <a:r>
              <a:rPr lang="cs-CZ" sz="2200" dirty="0"/>
              <a:t>antropomorfní bytosti</a:t>
            </a:r>
          </a:p>
          <a:p>
            <a:pPr marL="800100" lvl="1" indent="-342900" algn="just">
              <a:buFontTx/>
              <a:buChar char="-"/>
            </a:pPr>
            <a:r>
              <a:rPr lang="cs-CZ" sz="2200" b="1" dirty="0"/>
              <a:t>pragmatické rysy vázané na kontext</a:t>
            </a:r>
          </a:p>
          <a:p>
            <a:pPr marL="800100" lvl="1" indent="-342900" algn="just">
              <a:buFontTx/>
              <a:buChar char="-"/>
            </a:pPr>
            <a:r>
              <a:rPr lang="cs-CZ" sz="2200" dirty="0"/>
              <a:t>PROPT: toponyma – přesná identifikace </a:t>
            </a:r>
          </a:p>
          <a:p>
            <a:pPr lvl="1" algn="just"/>
            <a:r>
              <a:rPr lang="cs-CZ" sz="2200" dirty="0"/>
              <a:t>z důvodu nepřítomnosti adresáta</a:t>
            </a:r>
          </a:p>
          <a:p>
            <a:pPr marL="800100" lvl="1" indent="-342900" algn="just">
              <a:buFontTx/>
              <a:buChar char="-"/>
            </a:pPr>
            <a:r>
              <a:rPr lang="cs-CZ" sz="2200" dirty="0"/>
              <a:t>PROPA: antroponyma – nižší frekvence </a:t>
            </a:r>
          </a:p>
          <a:p>
            <a:pPr lvl="1" algn="just"/>
            <a:r>
              <a:rPr lang="cs-CZ" sz="2200" dirty="0"/>
              <a:t>v dialogu z důvodu sdíleného kontextu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6EC375F-48A1-49B2-9FBA-848D0F3FC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476672"/>
            <a:ext cx="7272808" cy="1008112"/>
          </a:xfrm>
        </p:spPr>
        <p:txBody>
          <a:bodyPr>
            <a:normAutofit/>
          </a:bodyPr>
          <a:lstStyle/>
          <a:p>
            <a:r>
              <a:rPr lang="cs-CZ" b="1" dirty="0"/>
              <a:t>Důvod 2 – moderní stylistika</a:t>
            </a:r>
          </a:p>
        </p:txBody>
      </p:sp>
    </p:spTree>
    <p:extLst>
      <p:ext uri="{BB962C8B-B14F-4D97-AF65-F5344CB8AC3E}">
        <p14:creationId xmlns:p14="http://schemas.microsoft.com/office/powerpoint/2010/main" val="334023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771800" y="2448752"/>
            <a:ext cx="4176464" cy="1008112"/>
          </a:xfrm>
        </p:spPr>
        <p:txBody>
          <a:bodyPr>
            <a:normAutofit/>
          </a:bodyPr>
          <a:lstStyle/>
          <a:p>
            <a:r>
              <a:rPr lang="cs-CZ" b="1" dirty="0"/>
              <a:t>Případové studie</a:t>
            </a:r>
          </a:p>
        </p:txBody>
      </p:sp>
    </p:spTree>
    <p:extLst>
      <p:ext uri="{BB962C8B-B14F-4D97-AF65-F5344CB8AC3E}">
        <p14:creationId xmlns:p14="http://schemas.microsoft.com/office/powerpoint/2010/main" val="932768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476672"/>
            <a:ext cx="7272808" cy="100811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Případová studie 1</a:t>
            </a:r>
            <a:br>
              <a:rPr lang="cs-CZ" b="1" dirty="0"/>
            </a:br>
            <a:r>
              <a:rPr lang="cs-CZ" b="1" dirty="0"/>
              <a:t>Kolokační analýza (sémantika)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4484" y="1556792"/>
            <a:ext cx="84100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dirty="0"/>
              <a:t>propria nejsou běžnou součástí výkladových slovníků češtiny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specifika propriální sémantiky – propria nemají význam v apelativním slova smyslu </a:t>
            </a:r>
            <a:r>
              <a:rPr lang="cs-CZ" sz="2400" i="1" dirty="0"/>
              <a:t>(Orlová ≠ </a:t>
            </a:r>
            <a:r>
              <a:rPr lang="cs-CZ" sz="2400" dirty="0"/>
              <a:t>,místo, kde žijí orli‘), ale mají konotace a asociace (tzv. propriální význam; </a:t>
            </a:r>
            <a:r>
              <a:rPr lang="cs-CZ" sz="2400" i="1" dirty="0"/>
              <a:t>Orlová </a:t>
            </a:r>
            <a:r>
              <a:rPr lang="cs-CZ" sz="2400" dirty="0"/>
              <a:t>=</a:t>
            </a:r>
            <a:r>
              <a:rPr lang="cs-CZ" sz="2400" i="1" dirty="0"/>
              <a:t> </a:t>
            </a:r>
            <a:r>
              <a:rPr lang="cs-CZ" sz="2400" dirty="0"/>
              <a:t>,město ve Slezsku, okres Karviná, 28 tis. obyvatel, v roce 2023 si připomíná 800 let od první písemné zmínky, velké sociální problémy‘)</a:t>
            </a:r>
          </a:p>
          <a:p>
            <a:pPr marL="342900" indent="-342900" algn="just">
              <a:buFontTx/>
              <a:buChar char="-"/>
            </a:pPr>
            <a:endParaRPr lang="cs-CZ" sz="2400" dirty="0"/>
          </a:p>
        </p:txBody>
      </p:sp>
      <p:pic>
        <p:nvPicPr>
          <p:cNvPr id="1026" name="Picture 2" descr="Znak města Orlové">
            <a:extLst>
              <a:ext uri="{FF2B5EF4-FFF2-40B4-BE49-F238E27FC236}">
                <a16:creationId xmlns:a16="http://schemas.microsoft.com/office/drawing/2014/main" id="{1CB1FB04-7849-46C5-8394-6BD5D2BA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905" y="4643110"/>
            <a:ext cx="1754583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043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476672"/>
            <a:ext cx="7272808" cy="1008112"/>
          </a:xfrm>
        </p:spPr>
        <p:txBody>
          <a:bodyPr>
            <a:normAutofit/>
          </a:bodyPr>
          <a:lstStyle/>
          <a:p>
            <a:r>
              <a:rPr lang="cs-CZ" sz="3200" b="1" dirty="0"/>
              <a:t>Kolokační analýza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4484" y="1700808"/>
            <a:ext cx="833799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dirty="0"/>
              <a:t>funkční pohled na propria: identifikace, diferenciace, nominace</a:t>
            </a:r>
          </a:p>
          <a:p>
            <a:pPr marL="342900" indent="-342900" algn="just">
              <a:buFontTx/>
              <a:buChar char="-"/>
            </a:pPr>
            <a:endParaRPr lang="cs-CZ" sz="2400" dirty="0"/>
          </a:p>
          <a:p>
            <a:pPr marL="342900" indent="-342900" algn="just">
              <a:buFontTx/>
              <a:buChar char="-"/>
            </a:pPr>
            <a:r>
              <a:rPr lang="cs-CZ" sz="2400" dirty="0"/>
              <a:t>běžné kolokace</a:t>
            </a:r>
          </a:p>
          <a:p>
            <a:pPr algn="just"/>
            <a:r>
              <a:rPr lang="cs-CZ" sz="2400" dirty="0"/>
              <a:t>&gt;&gt;&gt; </a:t>
            </a:r>
            <a:r>
              <a:rPr lang="cs-CZ" sz="2400" i="1" dirty="0"/>
              <a:t>pan</a:t>
            </a:r>
            <a:r>
              <a:rPr lang="cs-CZ" sz="2400" dirty="0"/>
              <a:t>, </a:t>
            </a:r>
            <a:r>
              <a:rPr lang="cs-CZ" sz="2400" i="1" dirty="0"/>
              <a:t>paní, </a:t>
            </a:r>
            <a:r>
              <a:rPr lang="cs-CZ" sz="2400" dirty="0"/>
              <a:t>rodné jméno + příjmení; </a:t>
            </a:r>
            <a:r>
              <a:rPr lang="cs-CZ" sz="2400" i="1" dirty="0"/>
              <a:t>v</a:t>
            </a:r>
            <a:r>
              <a:rPr lang="cs-CZ" sz="2400" dirty="0"/>
              <a:t>, </a:t>
            </a:r>
            <a:r>
              <a:rPr lang="cs-CZ" sz="2400" i="1" dirty="0"/>
              <a:t>do</a:t>
            </a:r>
            <a:r>
              <a:rPr lang="cs-CZ" sz="2400" dirty="0"/>
              <a:t>, </a:t>
            </a:r>
            <a:r>
              <a:rPr lang="cs-CZ" sz="2400" i="1" dirty="0"/>
              <a:t>z</a:t>
            </a:r>
            <a:r>
              <a:rPr lang="cs-CZ" sz="2400" dirty="0"/>
              <a:t> + toponymum</a:t>
            </a:r>
          </a:p>
          <a:p>
            <a:pPr algn="just"/>
            <a:endParaRPr lang="cs-CZ" sz="2400" i="1" dirty="0"/>
          </a:p>
          <a:p>
            <a:pPr marL="342900" indent="-342900" algn="just">
              <a:buFontTx/>
              <a:buChar char="-"/>
            </a:pPr>
            <a:r>
              <a:rPr lang="cs-CZ" sz="2400" dirty="0"/>
              <a:t>neběžné kolokace</a:t>
            </a:r>
          </a:p>
          <a:p>
            <a:pPr algn="just"/>
            <a:r>
              <a:rPr lang="cs-CZ" sz="2400" dirty="0"/>
              <a:t>&gt;&gt;&gt;</a:t>
            </a:r>
            <a:r>
              <a:rPr lang="cs-CZ" sz="2400" i="1" dirty="0"/>
              <a:t> Moskva prohlásila, že jde o omyl</a:t>
            </a:r>
            <a:r>
              <a:rPr lang="cs-CZ" sz="2400" dirty="0"/>
              <a:t>;</a:t>
            </a:r>
            <a:r>
              <a:rPr lang="cs-CZ" sz="2400" i="1" dirty="0"/>
              <a:t> česká Marilyn </a:t>
            </a:r>
            <a:r>
              <a:rPr lang="cs-CZ" sz="2400" i="1" dirty="0" err="1"/>
              <a:t>Monroe</a:t>
            </a:r>
            <a:r>
              <a:rPr lang="cs-CZ" sz="2400" i="1" dirty="0"/>
              <a:t> </a:t>
            </a:r>
            <a:r>
              <a:rPr lang="cs-CZ" sz="2400" dirty="0"/>
              <a:t>(srov. David – Semian 2015; David – Davidová Glogarová 2020; David – Místecký – Davidová Glogarová 2021; David – Klemensová – Místecký a kol. 2022)</a:t>
            </a:r>
          </a:p>
          <a:p>
            <a:pPr algn="just"/>
            <a:endParaRPr lang="cs-CZ" sz="2400" i="1" dirty="0"/>
          </a:p>
          <a:p>
            <a:pPr algn="just"/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548097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0810C85-2FF0-4B32-9A13-5348CE9044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t="2189"/>
          <a:stretch/>
        </p:blipFill>
        <p:spPr>
          <a:xfrm rot="5400000">
            <a:off x="3251854" y="1076740"/>
            <a:ext cx="6456715" cy="48245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38D949-90BD-4B35-90C5-FBD28C5B6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512" y="3183360"/>
            <a:ext cx="4032448" cy="3024336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48CB0AF0-36ED-4499-80C1-B0D5BDEBCE4E}"/>
              </a:ext>
            </a:extLst>
          </p:cNvPr>
          <p:cNvSpPr/>
          <p:nvPr/>
        </p:nvSpPr>
        <p:spPr>
          <a:xfrm>
            <a:off x="4499992" y="3573016"/>
            <a:ext cx="4392488" cy="2880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E1D1CB6-22DA-405B-8337-FB7B9E793909}"/>
              </a:ext>
            </a:extLst>
          </p:cNvPr>
          <p:cNvSpPr txBox="1"/>
          <p:nvPr/>
        </p:nvSpPr>
        <p:spPr>
          <a:xfrm>
            <a:off x="395536" y="1940094"/>
            <a:ext cx="3672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Archiv PNP, </a:t>
            </a:r>
          </a:p>
          <a:p>
            <a:pPr algn="just"/>
            <a:r>
              <a:rPr lang="cs-CZ" sz="2000" dirty="0"/>
              <a:t>fond Šmilauer Vladimír, krabice 7</a:t>
            </a:r>
          </a:p>
        </p:txBody>
      </p:sp>
    </p:spTree>
    <p:extLst>
      <p:ext uri="{BB962C8B-B14F-4D97-AF65-F5344CB8AC3E}">
        <p14:creationId xmlns:p14="http://schemas.microsoft.com/office/powerpoint/2010/main" val="3162317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476672"/>
            <a:ext cx="7272808" cy="1008112"/>
          </a:xfrm>
        </p:spPr>
        <p:txBody>
          <a:bodyPr>
            <a:normAutofit/>
          </a:bodyPr>
          <a:lstStyle/>
          <a:p>
            <a:r>
              <a:rPr lang="cs-CZ" b="1" dirty="0"/>
              <a:t>Kolokační analýza – příklad 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4484" y="1844824"/>
            <a:ext cx="83379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dirty="0"/>
              <a:t>SYN v8, publicistika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10 hydronym: kolokace </a:t>
            </a:r>
            <a:r>
              <a:rPr lang="cs-CZ" sz="2400" i="1" dirty="0"/>
              <a:t>povodí</a:t>
            </a:r>
            <a:r>
              <a:rPr lang="cs-CZ" sz="2400" dirty="0"/>
              <a:t>, </a:t>
            </a:r>
            <a:r>
              <a:rPr lang="cs-CZ" sz="2400" i="1" dirty="0"/>
              <a:t>řeka</a:t>
            </a:r>
            <a:r>
              <a:rPr lang="cs-CZ" sz="2400" dirty="0"/>
              <a:t>, </a:t>
            </a:r>
            <a:r>
              <a:rPr lang="cs-CZ" sz="2400" i="1" dirty="0"/>
              <a:t>břeh</a:t>
            </a:r>
            <a:r>
              <a:rPr lang="cs-CZ" sz="2400" dirty="0"/>
              <a:t>; adjektivní kolokace </a:t>
            </a:r>
            <a:r>
              <a:rPr lang="cs-CZ" sz="2400" i="1" dirty="0"/>
              <a:t>rozvodněný</a:t>
            </a:r>
            <a:r>
              <a:rPr lang="cs-CZ" sz="2400" dirty="0"/>
              <a:t>,</a:t>
            </a:r>
            <a:r>
              <a:rPr lang="cs-CZ" sz="2400" i="1" dirty="0"/>
              <a:t> rozbouřený</a:t>
            </a:r>
            <a:r>
              <a:rPr lang="cs-CZ" sz="2400" dirty="0"/>
              <a:t>,</a:t>
            </a:r>
            <a:r>
              <a:rPr lang="cs-CZ" sz="2400" i="1" dirty="0"/>
              <a:t> rozlitý 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interpretace: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řeky vnímány především v antropocentrické perspektivě a z hlediska zájmů člověka – záplavy, povodně vs. vodní sporty a dopravní funkce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chybí symbolická funkce a metafory (!</a:t>
            </a:r>
            <a:r>
              <a:rPr lang="cs-CZ" sz="2400" i="1" dirty="0"/>
              <a:t>křtěný</a:t>
            </a:r>
            <a:r>
              <a:rPr lang="cs-CZ" sz="2400" dirty="0"/>
              <a:t>, </a:t>
            </a:r>
            <a:r>
              <a:rPr lang="cs-CZ" sz="2400" i="1" dirty="0"/>
              <a:t>odkojený</a:t>
            </a:r>
            <a:r>
              <a:rPr lang="cs-CZ" sz="2400" dirty="0"/>
              <a:t> </a:t>
            </a:r>
            <a:r>
              <a:rPr lang="cs-CZ" sz="2400" i="1" dirty="0"/>
              <a:t>Vltavou</a:t>
            </a:r>
            <a:r>
              <a:rPr lang="cs-CZ" sz="2400" dirty="0"/>
              <a:t>)</a:t>
            </a:r>
          </a:p>
          <a:p>
            <a:pPr algn="just"/>
            <a:endParaRPr lang="cs-CZ" sz="2400" dirty="0"/>
          </a:p>
          <a:p>
            <a:pPr marL="342900" indent="-342900" algn="just">
              <a:buFontTx/>
              <a:buChar char="-"/>
            </a:pP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1677326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476672"/>
            <a:ext cx="7272808" cy="1008112"/>
          </a:xfrm>
        </p:spPr>
        <p:txBody>
          <a:bodyPr>
            <a:normAutofit/>
          </a:bodyPr>
          <a:lstStyle/>
          <a:p>
            <a:r>
              <a:rPr lang="cs-CZ" b="1" dirty="0"/>
              <a:t>Kolokační analýza – příklad B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4484" y="1720840"/>
            <a:ext cx="83379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dirty="0"/>
              <a:t>SYN v8, publicistika 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přívlastkové konstrukce typu </a:t>
            </a:r>
            <a:r>
              <a:rPr lang="cs-CZ" sz="2400" i="1" dirty="0"/>
              <a:t>česká Marylin </a:t>
            </a:r>
            <a:r>
              <a:rPr lang="cs-CZ" sz="2400" i="1" dirty="0" err="1"/>
              <a:t>Monroe</a:t>
            </a:r>
            <a:r>
              <a:rPr lang="cs-CZ" sz="2400" dirty="0"/>
              <a:t>, </a:t>
            </a:r>
            <a:r>
              <a:rPr lang="cs-CZ" sz="2400" i="1" dirty="0"/>
              <a:t>moravský Texas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interpretace: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metafora a metonymie proprií je typická pro celostátní deníky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zdroj (source </a:t>
            </a:r>
            <a:r>
              <a:rPr lang="cs-CZ" sz="2400" dirty="0" err="1"/>
              <a:t>domain</a:t>
            </a:r>
            <a:r>
              <a:rPr lang="cs-CZ" sz="2400" dirty="0"/>
              <a:t>) ukazuje orientaci české společnosti na Západ, v případě personálních domén také na česko-slovenský kontext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oživování metafor fungujících v 19. století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nový regionalismus</a:t>
            </a:r>
          </a:p>
        </p:txBody>
      </p:sp>
    </p:spTree>
    <p:extLst>
      <p:ext uri="{BB962C8B-B14F-4D97-AF65-F5344CB8AC3E}">
        <p14:creationId xmlns:p14="http://schemas.microsoft.com/office/powerpoint/2010/main" val="2567551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15E085-45E2-458F-9C33-0A97BC002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0EAECF-87A5-4170-AC83-A4B68A4EC34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0B31B07B-40D8-4F2C-9A3B-ADE4427BB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04813"/>
            <a:ext cx="894715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410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476672"/>
            <a:ext cx="7272808" cy="100811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Případová studie 2</a:t>
            </a:r>
            <a:br>
              <a:rPr lang="cs-CZ" b="1" dirty="0"/>
            </a:br>
            <a:r>
              <a:rPr lang="cs-CZ" b="1" dirty="0"/>
              <a:t>Morfologické kategorie vlastních jmen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4484" y="2852936"/>
            <a:ext cx="8337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dirty="0"/>
              <a:t>SYN2020</a:t>
            </a:r>
          </a:p>
          <a:p>
            <a:pPr marL="342900" indent="-342900" algn="just">
              <a:buFontTx/>
              <a:buChar char="-"/>
            </a:pPr>
            <a:r>
              <a:rPr lang="cs-CZ" sz="2400" i="1" dirty="0"/>
              <a:t>Praha</a:t>
            </a:r>
            <a:r>
              <a:rPr lang="cs-CZ" sz="2400" dirty="0"/>
              <a:t>, </a:t>
            </a:r>
            <a:r>
              <a:rPr lang="cs-CZ" sz="2400" i="1" dirty="0"/>
              <a:t>Brno</a:t>
            </a:r>
            <a:r>
              <a:rPr lang="cs-CZ" sz="2400" dirty="0"/>
              <a:t>, </a:t>
            </a:r>
            <a:r>
              <a:rPr lang="cs-CZ" sz="2400" i="1" dirty="0"/>
              <a:t>Plzeň</a:t>
            </a:r>
            <a:r>
              <a:rPr lang="cs-CZ" sz="2400" dirty="0"/>
              <a:t>, </a:t>
            </a:r>
            <a:r>
              <a:rPr lang="cs-CZ" sz="2400" i="1" dirty="0"/>
              <a:t>Ostrava</a:t>
            </a:r>
            <a:r>
              <a:rPr lang="cs-CZ" sz="2400" dirty="0"/>
              <a:t>, </a:t>
            </a:r>
            <a:r>
              <a:rPr lang="cs-CZ" sz="2400" i="1" dirty="0"/>
              <a:t>Liberec </a:t>
            </a:r>
            <a:r>
              <a:rPr lang="cs-CZ" sz="2400" dirty="0"/>
              <a:t>(největší česká města)</a:t>
            </a:r>
          </a:p>
          <a:p>
            <a:pPr marL="342900" indent="-342900" algn="just">
              <a:buFontTx/>
              <a:buChar char="-"/>
            </a:pPr>
            <a:r>
              <a:rPr lang="cs-CZ" sz="2400" i="1" dirty="0"/>
              <a:t>Jiří</a:t>
            </a:r>
            <a:r>
              <a:rPr lang="cs-CZ" sz="2400" dirty="0"/>
              <a:t>,</a:t>
            </a:r>
            <a:r>
              <a:rPr lang="cs-CZ" sz="2400" i="1" dirty="0"/>
              <a:t> Jan</a:t>
            </a:r>
            <a:r>
              <a:rPr lang="cs-CZ" sz="2400" dirty="0"/>
              <a:t>,</a:t>
            </a:r>
            <a:r>
              <a:rPr lang="cs-CZ" sz="2400" i="1" dirty="0"/>
              <a:t> Petr</a:t>
            </a:r>
            <a:r>
              <a:rPr lang="cs-CZ" sz="2400" dirty="0"/>
              <a:t>;</a:t>
            </a:r>
            <a:r>
              <a:rPr lang="cs-CZ" sz="2400" i="1" dirty="0"/>
              <a:t> Jana</a:t>
            </a:r>
            <a:r>
              <a:rPr lang="cs-CZ" sz="2400" dirty="0"/>
              <a:t>,</a:t>
            </a:r>
            <a:r>
              <a:rPr lang="cs-CZ" sz="2400" i="1" dirty="0"/>
              <a:t> Marie</a:t>
            </a:r>
            <a:r>
              <a:rPr lang="cs-CZ" sz="2400" dirty="0"/>
              <a:t>,</a:t>
            </a:r>
            <a:r>
              <a:rPr lang="cs-CZ" sz="2400" i="1" dirty="0"/>
              <a:t> Eva </a:t>
            </a:r>
            <a:r>
              <a:rPr lang="cs-CZ" sz="2400" dirty="0"/>
              <a:t>(nejčastější česká rodná jména)</a:t>
            </a:r>
            <a:endParaRPr lang="cs-CZ" sz="2400" i="1" dirty="0"/>
          </a:p>
          <a:p>
            <a:pPr marL="342900" indent="-342900" algn="just">
              <a:buFontTx/>
              <a:buChar char="-"/>
            </a:pPr>
            <a:r>
              <a:rPr lang="cs-CZ" sz="2400" dirty="0"/>
              <a:t>pádové distribuce</a:t>
            </a:r>
          </a:p>
          <a:p>
            <a:pPr marL="342900" indent="-342900" algn="just">
              <a:buFontTx/>
              <a:buChar char="-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5475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692696"/>
            <a:ext cx="7272808" cy="1008112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b="1" dirty="0"/>
              <a:t>Morfologické kategorie vlastních jmen – města</a:t>
            </a:r>
            <a:br>
              <a:rPr lang="cs-CZ" b="1" dirty="0"/>
            </a:br>
            <a:br>
              <a:rPr lang="cs-CZ" b="1" dirty="0"/>
            </a:br>
            <a:r>
              <a:rPr lang="cs-CZ" b="1" dirty="0"/>
              <a:t>	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54F11282-B9F8-4F0A-9844-0A443B8AC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166165"/>
              </p:ext>
            </p:extLst>
          </p:nvPr>
        </p:nvGraphicFramePr>
        <p:xfrm>
          <a:off x="971600" y="1916832"/>
          <a:ext cx="7344817" cy="374441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30946">
                  <a:extLst>
                    <a:ext uri="{9D8B030D-6E8A-4147-A177-3AD203B41FA5}">
                      <a16:colId xmlns:a16="http://schemas.microsoft.com/office/drawing/2014/main" val="3817891548"/>
                    </a:ext>
                  </a:extLst>
                </a:gridCol>
                <a:gridCol w="1239669">
                  <a:extLst>
                    <a:ext uri="{9D8B030D-6E8A-4147-A177-3AD203B41FA5}">
                      <a16:colId xmlns:a16="http://schemas.microsoft.com/office/drawing/2014/main" val="1770790528"/>
                    </a:ext>
                  </a:extLst>
                </a:gridCol>
                <a:gridCol w="1239669">
                  <a:extLst>
                    <a:ext uri="{9D8B030D-6E8A-4147-A177-3AD203B41FA5}">
                      <a16:colId xmlns:a16="http://schemas.microsoft.com/office/drawing/2014/main" val="477651758"/>
                    </a:ext>
                  </a:extLst>
                </a:gridCol>
                <a:gridCol w="1239669">
                  <a:extLst>
                    <a:ext uri="{9D8B030D-6E8A-4147-A177-3AD203B41FA5}">
                      <a16:colId xmlns:a16="http://schemas.microsoft.com/office/drawing/2014/main" val="3200227172"/>
                    </a:ext>
                  </a:extLst>
                </a:gridCol>
                <a:gridCol w="1594864">
                  <a:extLst>
                    <a:ext uri="{9D8B030D-6E8A-4147-A177-3AD203B41FA5}">
                      <a16:colId xmlns:a16="http://schemas.microsoft.com/office/drawing/2014/main" val="2609771251"/>
                    </a:ext>
                  </a:extLst>
                </a:gridCol>
              </a:tblGrid>
              <a:tr h="372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Všechna substantiva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Místní jména – města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027178"/>
                  </a:ext>
                </a:extLst>
              </a:tr>
              <a:tr h="762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Pád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Absolutní frekvence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Procenta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Absolutní frekvence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Procenta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0232537"/>
                  </a:ext>
                </a:extLst>
              </a:tr>
              <a:tr h="372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nominativ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8 351 043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28,96 %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30 580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36,33 %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4457395"/>
                  </a:ext>
                </a:extLst>
              </a:tr>
              <a:tr h="372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genitiv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7 431 853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25,77 %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17 700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21,03 %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9884046"/>
                  </a:ext>
                </a:extLst>
              </a:tr>
              <a:tr h="372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dativ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1 076 638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3,73 %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1 018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1,21 %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328496"/>
                  </a:ext>
                </a:extLst>
              </a:tr>
              <a:tr h="372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akuzativ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6 001 510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20,81 %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3 186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3,79 %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3793715"/>
                  </a:ext>
                </a:extLst>
              </a:tr>
              <a:tr h="372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vokativ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128 121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0,44 %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17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0,02 %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5265343"/>
                  </a:ext>
                </a:extLst>
              </a:tr>
              <a:tr h="372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lokál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3 422 814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11,87 %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29 537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35,09 %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9261393"/>
                  </a:ext>
                </a:extLst>
              </a:tr>
              <a:tr h="372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instrumentál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2 428 132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8,42 %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2 129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2,53 %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5952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056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692696"/>
            <a:ext cx="7272808" cy="1008112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b="1" dirty="0"/>
              <a:t>Morfologické kategorie vlastních jmen – rodná jména</a:t>
            </a:r>
            <a:br>
              <a:rPr lang="cs-CZ" b="1" dirty="0"/>
            </a:br>
            <a:br>
              <a:rPr lang="cs-CZ" b="1" dirty="0"/>
            </a:br>
            <a:r>
              <a:rPr lang="cs-CZ" b="1" dirty="0"/>
              <a:t>	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54F11282-B9F8-4F0A-9844-0A443B8AC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312853"/>
              </p:ext>
            </p:extLst>
          </p:nvPr>
        </p:nvGraphicFramePr>
        <p:xfrm>
          <a:off x="971600" y="1916832"/>
          <a:ext cx="7344817" cy="374441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30946">
                  <a:extLst>
                    <a:ext uri="{9D8B030D-6E8A-4147-A177-3AD203B41FA5}">
                      <a16:colId xmlns:a16="http://schemas.microsoft.com/office/drawing/2014/main" val="3817891548"/>
                    </a:ext>
                  </a:extLst>
                </a:gridCol>
                <a:gridCol w="1239669">
                  <a:extLst>
                    <a:ext uri="{9D8B030D-6E8A-4147-A177-3AD203B41FA5}">
                      <a16:colId xmlns:a16="http://schemas.microsoft.com/office/drawing/2014/main" val="1770790528"/>
                    </a:ext>
                  </a:extLst>
                </a:gridCol>
                <a:gridCol w="1239669">
                  <a:extLst>
                    <a:ext uri="{9D8B030D-6E8A-4147-A177-3AD203B41FA5}">
                      <a16:colId xmlns:a16="http://schemas.microsoft.com/office/drawing/2014/main" val="477651758"/>
                    </a:ext>
                  </a:extLst>
                </a:gridCol>
                <a:gridCol w="1239669">
                  <a:extLst>
                    <a:ext uri="{9D8B030D-6E8A-4147-A177-3AD203B41FA5}">
                      <a16:colId xmlns:a16="http://schemas.microsoft.com/office/drawing/2014/main" val="3200227172"/>
                    </a:ext>
                  </a:extLst>
                </a:gridCol>
                <a:gridCol w="1594864">
                  <a:extLst>
                    <a:ext uri="{9D8B030D-6E8A-4147-A177-3AD203B41FA5}">
                      <a16:colId xmlns:a16="http://schemas.microsoft.com/office/drawing/2014/main" val="2609771251"/>
                    </a:ext>
                  </a:extLst>
                </a:gridCol>
              </a:tblGrid>
              <a:tr h="372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Všechna substantiva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Rodná jména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027178"/>
                  </a:ext>
                </a:extLst>
              </a:tr>
              <a:tr h="762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Pád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Absolutní frekvence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Procenta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Absolutní frekvence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Procenta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0232537"/>
                  </a:ext>
                </a:extLst>
              </a:tr>
              <a:tr h="372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nominativ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8 351 043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28,96 %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60 711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67,62 %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64457395"/>
                  </a:ext>
                </a:extLst>
              </a:tr>
              <a:tr h="372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genitiv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7 431 853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25,77 %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15 343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17,09 %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69884046"/>
                  </a:ext>
                </a:extLst>
              </a:tr>
              <a:tr h="372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dativ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1 076 638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3,73 %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3,47 %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2328496"/>
                  </a:ext>
                </a:extLst>
              </a:tr>
              <a:tr h="372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akuzativ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6 001 510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20,81 %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4 774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5,32 %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03793715"/>
                  </a:ext>
                </a:extLst>
              </a:tr>
              <a:tr h="372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vokativ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128 121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0,44 %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1,11 %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85265343"/>
                  </a:ext>
                </a:extLst>
              </a:tr>
              <a:tr h="372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lokál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3 422 814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11,87 %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0,76 %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69261393"/>
                  </a:ext>
                </a:extLst>
              </a:tr>
              <a:tr h="372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instrumentál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2 428 132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8,42 %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4 158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4,63 %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65952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5337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692696"/>
            <a:ext cx="7272808" cy="1008112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b="1" dirty="0"/>
              <a:t>Morfologické kategorie vlastních jmen – shrnutí</a:t>
            </a:r>
            <a:br>
              <a:rPr lang="cs-CZ" b="1" dirty="0"/>
            </a:br>
            <a:br>
              <a:rPr lang="cs-CZ" b="1" dirty="0"/>
            </a:br>
            <a:r>
              <a:rPr lang="cs-CZ" b="1" dirty="0"/>
              <a:t>	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C22A7D5F-A124-4699-B493-C85EBB8B3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075045"/>
              </p:ext>
            </p:extLst>
          </p:nvPr>
        </p:nvGraphicFramePr>
        <p:xfrm>
          <a:off x="935596" y="1988840"/>
          <a:ext cx="7272808" cy="338437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459347">
                  <a:extLst>
                    <a:ext uri="{9D8B030D-6E8A-4147-A177-3AD203B41FA5}">
                      <a16:colId xmlns:a16="http://schemas.microsoft.com/office/drawing/2014/main" val="3358051659"/>
                    </a:ext>
                  </a:extLst>
                </a:gridCol>
                <a:gridCol w="2272753">
                  <a:extLst>
                    <a:ext uri="{9D8B030D-6E8A-4147-A177-3AD203B41FA5}">
                      <a16:colId xmlns:a16="http://schemas.microsoft.com/office/drawing/2014/main" val="3645199061"/>
                    </a:ext>
                  </a:extLst>
                </a:gridCol>
                <a:gridCol w="1148337">
                  <a:extLst>
                    <a:ext uri="{9D8B030D-6E8A-4147-A177-3AD203B41FA5}">
                      <a16:colId xmlns:a16="http://schemas.microsoft.com/office/drawing/2014/main" val="1820466365"/>
                    </a:ext>
                  </a:extLst>
                </a:gridCol>
                <a:gridCol w="2392371">
                  <a:extLst>
                    <a:ext uri="{9D8B030D-6E8A-4147-A177-3AD203B41FA5}">
                      <a16:colId xmlns:a16="http://schemas.microsoft.com/office/drawing/2014/main" val="3808773357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Pád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>
                          <a:effectLst/>
                        </a:rPr>
                        <a:t>Všechna substantiva</a:t>
                      </a:r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>
                          <a:effectLst/>
                        </a:rPr>
                        <a:t>Města</a:t>
                      </a:r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Rodná jména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2697435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nominativ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28,96 %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36,33 %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67,62 %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37130087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genitiv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25,77 %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21,03 %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17,09 %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25026422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dativ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3,73 %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1,21 %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3,47 %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24602178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akuzativ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20,81 %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3,79 %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5,32 %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6871411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vokativ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0,44 %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0,02 %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1,11 %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07684849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lokál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11,87 %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35,09 %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0,76 %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1272090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instrumentál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8,42 %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2,53 %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4,63 %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76033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335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692696"/>
            <a:ext cx="7272808" cy="1008112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b="1" dirty="0"/>
              <a:t>Morfologické kategorie vlastních jmen – shrnutí</a:t>
            </a:r>
            <a:br>
              <a:rPr lang="cs-CZ" b="1" dirty="0"/>
            </a:br>
            <a:br>
              <a:rPr lang="cs-CZ" b="1" dirty="0"/>
            </a:br>
            <a:r>
              <a:rPr lang="cs-CZ" b="1" dirty="0"/>
              <a:t>	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C22A7D5F-A124-4699-B493-C85EBB8B3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23923"/>
              </p:ext>
            </p:extLst>
          </p:nvPr>
        </p:nvGraphicFramePr>
        <p:xfrm>
          <a:off x="935596" y="1988840"/>
          <a:ext cx="7272808" cy="338437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459347">
                  <a:extLst>
                    <a:ext uri="{9D8B030D-6E8A-4147-A177-3AD203B41FA5}">
                      <a16:colId xmlns:a16="http://schemas.microsoft.com/office/drawing/2014/main" val="3358051659"/>
                    </a:ext>
                  </a:extLst>
                </a:gridCol>
                <a:gridCol w="2272753">
                  <a:extLst>
                    <a:ext uri="{9D8B030D-6E8A-4147-A177-3AD203B41FA5}">
                      <a16:colId xmlns:a16="http://schemas.microsoft.com/office/drawing/2014/main" val="3645199061"/>
                    </a:ext>
                  </a:extLst>
                </a:gridCol>
                <a:gridCol w="1148337">
                  <a:extLst>
                    <a:ext uri="{9D8B030D-6E8A-4147-A177-3AD203B41FA5}">
                      <a16:colId xmlns:a16="http://schemas.microsoft.com/office/drawing/2014/main" val="1820466365"/>
                    </a:ext>
                  </a:extLst>
                </a:gridCol>
                <a:gridCol w="2392371">
                  <a:extLst>
                    <a:ext uri="{9D8B030D-6E8A-4147-A177-3AD203B41FA5}">
                      <a16:colId xmlns:a16="http://schemas.microsoft.com/office/drawing/2014/main" val="3808773357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Pád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>
                          <a:effectLst/>
                        </a:rPr>
                        <a:t>Všechna substantiva</a:t>
                      </a:r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>
                          <a:effectLst/>
                        </a:rPr>
                        <a:t>Města</a:t>
                      </a:r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Rodná jména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2697435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nominativ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28,96 %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36,33 %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67,62 %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37130087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genitiv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25,77 %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21,03 %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17,09 %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25026422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dativ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3,73 %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1,21 %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3,47 %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24602178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akuzativ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20,81 %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3,79 %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5,32 %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6871411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vokativ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0,44 %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0,02 %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1,11 %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07684849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lokál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11,87 %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35,09 %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0,76 %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1272090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instrumentál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8,42 %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2,53 %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4,63 %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76033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266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692696"/>
            <a:ext cx="7272808" cy="1008112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b="1" dirty="0"/>
              <a:t>Morfologické kategorie vlastních jmen – shrnutí</a:t>
            </a:r>
            <a:br>
              <a:rPr lang="cs-CZ" b="1" dirty="0"/>
            </a:br>
            <a:br>
              <a:rPr lang="cs-CZ" b="1" dirty="0"/>
            </a:br>
            <a:r>
              <a:rPr lang="cs-CZ" b="1" dirty="0"/>
              <a:t>	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C22A7D5F-A124-4699-B493-C85EBB8B3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948715"/>
              </p:ext>
            </p:extLst>
          </p:nvPr>
        </p:nvGraphicFramePr>
        <p:xfrm>
          <a:off x="935596" y="1988840"/>
          <a:ext cx="7272808" cy="338437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459347">
                  <a:extLst>
                    <a:ext uri="{9D8B030D-6E8A-4147-A177-3AD203B41FA5}">
                      <a16:colId xmlns:a16="http://schemas.microsoft.com/office/drawing/2014/main" val="3358051659"/>
                    </a:ext>
                  </a:extLst>
                </a:gridCol>
                <a:gridCol w="2272753">
                  <a:extLst>
                    <a:ext uri="{9D8B030D-6E8A-4147-A177-3AD203B41FA5}">
                      <a16:colId xmlns:a16="http://schemas.microsoft.com/office/drawing/2014/main" val="3645199061"/>
                    </a:ext>
                  </a:extLst>
                </a:gridCol>
                <a:gridCol w="1148337">
                  <a:extLst>
                    <a:ext uri="{9D8B030D-6E8A-4147-A177-3AD203B41FA5}">
                      <a16:colId xmlns:a16="http://schemas.microsoft.com/office/drawing/2014/main" val="1820466365"/>
                    </a:ext>
                  </a:extLst>
                </a:gridCol>
                <a:gridCol w="2392371">
                  <a:extLst>
                    <a:ext uri="{9D8B030D-6E8A-4147-A177-3AD203B41FA5}">
                      <a16:colId xmlns:a16="http://schemas.microsoft.com/office/drawing/2014/main" val="3808773357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Pád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>
                          <a:effectLst/>
                        </a:rPr>
                        <a:t>Všechna substantiva</a:t>
                      </a:r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>
                          <a:effectLst/>
                        </a:rPr>
                        <a:t>Města</a:t>
                      </a:r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Rodná jména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2697435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nominativ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28,96 %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36,33 %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67,62 %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37130087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genitiv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25,77 %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21,03 %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17,09 %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25026422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dativ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3,73 %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1,21 %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3,47 %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24602178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akuzativ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20,81 %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3,79 %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5,32 %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6871411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vokativ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0,44 %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0,02 %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1,11 %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07684849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lokál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11,87 %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35,09 %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0,76 %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1272090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instrumentál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8,42 %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2,53 %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4,63 %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76033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392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692696"/>
            <a:ext cx="7272808" cy="1008112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b="1" dirty="0"/>
              <a:t>Morfologické kategorie vlastních jmen – shrnutí</a:t>
            </a:r>
            <a:br>
              <a:rPr lang="cs-CZ" b="1" dirty="0"/>
            </a:br>
            <a:br>
              <a:rPr lang="cs-CZ" b="1" dirty="0"/>
            </a:br>
            <a:r>
              <a:rPr lang="cs-CZ" b="1" dirty="0"/>
              <a:t>	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C22A7D5F-A124-4699-B493-C85EBB8B3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509248"/>
              </p:ext>
            </p:extLst>
          </p:nvPr>
        </p:nvGraphicFramePr>
        <p:xfrm>
          <a:off x="935596" y="1988840"/>
          <a:ext cx="7272808" cy="338437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459347">
                  <a:extLst>
                    <a:ext uri="{9D8B030D-6E8A-4147-A177-3AD203B41FA5}">
                      <a16:colId xmlns:a16="http://schemas.microsoft.com/office/drawing/2014/main" val="3358051659"/>
                    </a:ext>
                  </a:extLst>
                </a:gridCol>
                <a:gridCol w="2272753">
                  <a:extLst>
                    <a:ext uri="{9D8B030D-6E8A-4147-A177-3AD203B41FA5}">
                      <a16:colId xmlns:a16="http://schemas.microsoft.com/office/drawing/2014/main" val="3645199061"/>
                    </a:ext>
                  </a:extLst>
                </a:gridCol>
                <a:gridCol w="1148337">
                  <a:extLst>
                    <a:ext uri="{9D8B030D-6E8A-4147-A177-3AD203B41FA5}">
                      <a16:colId xmlns:a16="http://schemas.microsoft.com/office/drawing/2014/main" val="1820466365"/>
                    </a:ext>
                  </a:extLst>
                </a:gridCol>
                <a:gridCol w="2392371">
                  <a:extLst>
                    <a:ext uri="{9D8B030D-6E8A-4147-A177-3AD203B41FA5}">
                      <a16:colId xmlns:a16="http://schemas.microsoft.com/office/drawing/2014/main" val="3808773357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Pád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>
                          <a:effectLst/>
                        </a:rPr>
                        <a:t>Všechna substantiva</a:t>
                      </a:r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>
                          <a:effectLst/>
                        </a:rPr>
                        <a:t>Města</a:t>
                      </a:r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Rodná jména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2697435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nominativ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28,96 %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36,33 %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67,62 %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37130087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genitiv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25,77 %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21,03 %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17,09 %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25026422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dativ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3,73 %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1,21 %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3,47 %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24602178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akuzativ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20,81 %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3,79 %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5,32 %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6871411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vokativ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0,44 %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0,02 %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1,11 %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07684849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lokál</a:t>
                      </a:r>
                      <a:endParaRPr lang="cs-CZ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11,87 %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rgbClr val="FF0000"/>
                          </a:solidFill>
                          <a:effectLst/>
                        </a:rPr>
                        <a:t>35,09 %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0,76 %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1272090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instrumentál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8,42 %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2,53 %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4,63 %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76033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470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936FAE1-DDD2-4332-9B14-A52BC763F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6763" r="4816" b="5738"/>
          <a:stretch/>
        </p:blipFill>
        <p:spPr>
          <a:xfrm rot="5400000">
            <a:off x="2254756" y="1081068"/>
            <a:ext cx="6722718" cy="482453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44AE7DB-9F6F-4FB0-A82F-9319717CC8A2}"/>
              </a:ext>
            </a:extLst>
          </p:cNvPr>
          <p:cNvSpPr/>
          <p:nvPr/>
        </p:nvSpPr>
        <p:spPr>
          <a:xfrm>
            <a:off x="3457042" y="908720"/>
            <a:ext cx="4427326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058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692696"/>
            <a:ext cx="7272808" cy="1008112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b="1" dirty="0"/>
              <a:t>Morfologické kategorie vlastních jmen – pořadí pádů dle frekvence</a:t>
            </a:r>
            <a:br>
              <a:rPr lang="cs-CZ" b="1" dirty="0"/>
            </a:br>
            <a:br>
              <a:rPr lang="cs-CZ" b="1" dirty="0"/>
            </a:br>
            <a:r>
              <a:rPr lang="cs-CZ" b="1" dirty="0"/>
              <a:t>	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1811BF15-EE65-4D33-81E3-F50BB554A9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736423"/>
              </p:ext>
            </p:extLst>
          </p:nvPr>
        </p:nvGraphicFramePr>
        <p:xfrm>
          <a:off x="1727684" y="1988840"/>
          <a:ext cx="5688632" cy="3384376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223951">
                  <a:extLst>
                    <a:ext uri="{9D8B030D-6E8A-4147-A177-3AD203B41FA5}">
                      <a16:colId xmlns:a16="http://schemas.microsoft.com/office/drawing/2014/main" val="441903971"/>
                    </a:ext>
                  </a:extLst>
                </a:gridCol>
                <a:gridCol w="1123680">
                  <a:extLst>
                    <a:ext uri="{9D8B030D-6E8A-4147-A177-3AD203B41FA5}">
                      <a16:colId xmlns:a16="http://schemas.microsoft.com/office/drawing/2014/main" val="3891108474"/>
                    </a:ext>
                  </a:extLst>
                </a:gridCol>
                <a:gridCol w="2341001">
                  <a:extLst>
                    <a:ext uri="{9D8B030D-6E8A-4147-A177-3AD203B41FA5}">
                      <a16:colId xmlns:a16="http://schemas.microsoft.com/office/drawing/2014/main" val="382841866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Všechna substantiva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Města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Rodná jména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2637580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u="none" strike="noStrike">
                          <a:effectLst/>
                        </a:rPr>
                        <a:t>1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6142839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u="none" strike="noStrike">
                          <a:effectLst/>
                        </a:rPr>
                        <a:t>2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5387628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u="none" strike="noStrike">
                          <a:effectLst/>
                        </a:rPr>
                        <a:t>6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0066509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u="none" strike="noStrike">
                          <a:effectLst/>
                        </a:rPr>
                        <a:t>3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21712479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u="none" strike="noStrike">
                          <a:effectLst/>
                        </a:rPr>
                        <a:t>7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7271813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u="none" strike="noStrike">
                          <a:effectLst/>
                        </a:rPr>
                        <a:t>4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43434627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u="none" strike="noStrike">
                          <a:effectLst/>
                        </a:rPr>
                        <a:t>5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59965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810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476672"/>
            <a:ext cx="7272808" cy="100811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Morfologické kategorie vlastních jmen – shrnutí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4484" y="2924944"/>
            <a:ext cx="83379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400" dirty="0"/>
              <a:t>rodná jména: dominance nominativu, prezence vokativu, genitiv posesivní</a:t>
            </a:r>
          </a:p>
          <a:p>
            <a:pPr marL="342900" indent="-342900">
              <a:buFontTx/>
              <a:buChar char="-"/>
            </a:pPr>
            <a:r>
              <a:rPr lang="cs-CZ" sz="2400" dirty="0"/>
              <a:t>města: výrazný podíl lokálu, </a:t>
            </a:r>
            <a:r>
              <a:rPr lang="cs-CZ" sz="2400" dirty="0" err="1"/>
              <a:t>kvaziabsence</a:t>
            </a:r>
            <a:r>
              <a:rPr lang="cs-CZ" sz="2400" dirty="0"/>
              <a:t> vokativu</a:t>
            </a:r>
          </a:p>
          <a:p>
            <a:pPr marL="342900" indent="-342900">
              <a:buFontTx/>
              <a:buChar char="-"/>
            </a:pPr>
            <a:r>
              <a:rPr lang="cs-CZ" sz="2400" dirty="0"/>
              <a:t>nízké podíly akuzativu u proprií</a:t>
            </a:r>
          </a:p>
          <a:p>
            <a:pPr marL="342900" indent="-342900">
              <a:buFontTx/>
              <a:buChar char="-"/>
            </a:pPr>
            <a:endParaRPr lang="cs-CZ" sz="2400" dirty="0"/>
          </a:p>
          <a:p>
            <a:pPr marL="342900" indent="-342900">
              <a:buFontTx/>
              <a:buChar char="-"/>
            </a:pPr>
            <a:endParaRPr lang="cs-CZ" sz="2400" dirty="0"/>
          </a:p>
          <a:p>
            <a:pPr marL="342900" indent="-342900" algn="just">
              <a:buFontTx/>
              <a:buChar char="-"/>
            </a:pPr>
            <a:endParaRPr lang="cs-CZ" sz="2400" dirty="0"/>
          </a:p>
          <a:p>
            <a:pPr marL="342900" indent="-342900" algn="just">
              <a:buFontTx/>
              <a:buChar char="-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34923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04C9C-E02D-4B78-880F-80869FBB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Případová studie 3</a:t>
            </a:r>
            <a:br>
              <a:rPr lang="cs-CZ" b="1" i="1" dirty="0"/>
            </a:br>
            <a:r>
              <a:rPr lang="cs-CZ" b="1" i="1" dirty="0"/>
              <a:t>Švejk </a:t>
            </a:r>
            <a:r>
              <a:rPr lang="cs-CZ" b="1" dirty="0"/>
              <a:t>– tematická koncentrace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E31227-4B9B-4F69-B311-1BEFA5CF1D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844824"/>
            <a:ext cx="8280400" cy="4392488"/>
          </a:xfrm>
        </p:spPr>
        <p:txBody>
          <a:bodyPr/>
          <a:lstStyle/>
          <a:p>
            <a:pPr algn="just">
              <a:buFontTx/>
              <a:buChar char="-"/>
            </a:pP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Tři texty </a:t>
            </a:r>
          </a:p>
          <a:p>
            <a:pPr lvl="1" algn="just">
              <a:buFontTx/>
              <a:buChar char="-"/>
            </a:pPr>
            <a:r>
              <a:rPr lang="cs-CZ" sz="20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Dobrý voják Švejk </a:t>
            </a:r>
            <a:r>
              <a:rPr lang="cs-CZ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(Š; 95 kapitol)</a:t>
            </a:r>
          </a:p>
          <a:p>
            <a:pPr lvl="1" algn="just">
              <a:buFontTx/>
              <a:buChar char="-"/>
            </a:pPr>
            <a:r>
              <a:rPr lang="cs-CZ" sz="2000" i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Loyální</a:t>
            </a:r>
            <a:r>
              <a:rPr lang="cs-CZ" sz="20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občan Josef Švejk </a:t>
            </a:r>
            <a:r>
              <a:rPr lang="cs-CZ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(LO; 10 kapitol)</a:t>
            </a:r>
          </a:p>
          <a:p>
            <a:pPr lvl="1" algn="just">
              <a:buFontTx/>
              <a:buChar char="-"/>
            </a:pPr>
            <a:r>
              <a:rPr lang="cs-CZ" sz="20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Josef Švejk v t. </a:t>
            </a:r>
            <a:r>
              <a:rPr lang="cs-CZ" sz="2000" i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zv</a:t>
            </a:r>
            <a:r>
              <a:rPr lang="cs-CZ" sz="20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Protektorátě </a:t>
            </a:r>
            <a:r>
              <a:rPr lang="cs-CZ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(PT; 4 kapitoly)</a:t>
            </a:r>
          </a:p>
          <a:p>
            <a:pPr marL="0" indent="0" algn="just">
              <a:buNone/>
            </a:pPr>
            <a:endParaRPr lang="cs-CZ" sz="24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Tx/>
              <a:buChar char="-"/>
            </a:pP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Tematická koncentrace textu</a:t>
            </a:r>
          </a:p>
          <a:p>
            <a:pPr algn="just">
              <a:buFontTx/>
              <a:buChar char="-"/>
            </a:pP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Klasifikace textů podle tematických slov</a:t>
            </a:r>
          </a:p>
          <a:p>
            <a:pPr algn="just">
              <a:buFontTx/>
              <a:buChar char="-"/>
            </a:pPr>
            <a:endParaRPr lang="cs-CZ" sz="24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0024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F9D37-EF5A-446C-851D-E6EB36E7E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Tematická slova (Š)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8303F081-9F61-45A6-8A70-6705D6B18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63732"/>
              </p:ext>
            </p:extLst>
          </p:nvPr>
        </p:nvGraphicFramePr>
        <p:xfrm>
          <a:off x="457200" y="1628800"/>
          <a:ext cx="8229599" cy="424846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41807">
                  <a:extLst>
                    <a:ext uri="{9D8B030D-6E8A-4147-A177-3AD203B41FA5}">
                      <a16:colId xmlns:a16="http://schemas.microsoft.com/office/drawing/2014/main" val="4174542403"/>
                    </a:ext>
                  </a:extLst>
                </a:gridCol>
                <a:gridCol w="560599">
                  <a:extLst>
                    <a:ext uri="{9D8B030D-6E8A-4147-A177-3AD203B41FA5}">
                      <a16:colId xmlns:a16="http://schemas.microsoft.com/office/drawing/2014/main" val="457669031"/>
                    </a:ext>
                  </a:extLst>
                </a:gridCol>
                <a:gridCol w="1053927">
                  <a:extLst>
                    <a:ext uri="{9D8B030D-6E8A-4147-A177-3AD203B41FA5}">
                      <a16:colId xmlns:a16="http://schemas.microsoft.com/office/drawing/2014/main" val="651015812"/>
                    </a:ext>
                  </a:extLst>
                </a:gridCol>
                <a:gridCol w="1053927">
                  <a:extLst>
                    <a:ext uri="{9D8B030D-6E8A-4147-A177-3AD203B41FA5}">
                      <a16:colId xmlns:a16="http://schemas.microsoft.com/office/drawing/2014/main" val="3685144732"/>
                    </a:ext>
                  </a:extLst>
                </a:gridCol>
                <a:gridCol w="1053927">
                  <a:extLst>
                    <a:ext uri="{9D8B030D-6E8A-4147-A177-3AD203B41FA5}">
                      <a16:colId xmlns:a16="http://schemas.microsoft.com/office/drawing/2014/main" val="1386007408"/>
                    </a:ext>
                  </a:extLst>
                </a:gridCol>
                <a:gridCol w="1053927">
                  <a:extLst>
                    <a:ext uri="{9D8B030D-6E8A-4147-A177-3AD203B41FA5}">
                      <a16:colId xmlns:a16="http://schemas.microsoft.com/office/drawing/2014/main" val="3130496887"/>
                    </a:ext>
                  </a:extLst>
                </a:gridCol>
                <a:gridCol w="919383">
                  <a:extLst>
                    <a:ext uri="{9D8B030D-6E8A-4147-A177-3AD203B41FA5}">
                      <a16:colId xmlns:a16="http://schemas.microsoft.com/office/drawing/2014/main" val="4172006223"/>
                    </a:ext>
                  </a:extLst>
                </a:gridCol>
                <a:gridCol w="538175">
                  <a:extLst>
                    <a:ext uri="{9D8B030D-6E8A-4147-A177-3AD203B41FA5}">
                      <a16:colId xmlns:a16="http://schemas.microsoft.com/office/drawing/2014/main" val="630155988"/>
                    </a:ext>
                  </a:extLst>
                </a:gridCol>
                <a:gridCol w="1053927">
                  <a:extLst>
                    <a:ext uri="{9D8B030D-6E8A-4147-A177-3AD203B41FA5}">
                      <a16:colId xmlns:a16="http://schemas.microsoft.com/office/drawing/2014/main" val="1359607030"/>
                    </a:ext>
                  </a:extLst>
                </a:gridCol>
              </a:tblGrid>
              <a:tr h="4330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Tematické lemma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 err="1">
                          <a:effectLst/>
                        </a:rPr>
                        <a:t>Frek</a:t>
                      </a:r>
                      <a:r>
                        <a:rPr lang="cs-CZ" sz="1000" u="none" strike="noStrike" dirty="0">
                          <a:effectLst/>
                        </a:rPr>
                        <a:t>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% </a:t>
                      </a:r>
                      <a:r>
                        <a:rPr lang="cs-CZ" sz="1000" u="none" strike="noStrike" dirty="0">
                          <a:effectLst/>
                        </a:rPr>
                        <a:t>kapitol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Tematické lemma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Frekvence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% </a:t>
                      </a:r>
                      <a:r>
                        <a:rPr lang="cs-CZ" sz="1000" u="none" strike="noStrike" dirty="0">
                          <a:effectLst/>
                        </a:rPr>
                        <a:t>kapitol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Tematické lemma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 err="1">
                          <a:effectLst/>
                        </a:rPr>
                        <a:t>Frek</a:t>
                      </a:r>
                      <a:r>
                        <a:rPr lang="cs-CZ" sz="1000" u="none" strike="noStrike" dirty="0">
                          <a:effectLst/>
                        </a:rPr>
                        <a:t>.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% </a:t>
                      </a:r>
                      <a:r>
                        <a:rPr lang="cs-CZ" sz="1000" u="none" strike="noStrike" dirty="0">
                          <a:effectLst/>
                        </a:rPr>
                        <a:t>kapitol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1400925720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Švejk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53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64,63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dobrovolník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2,44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postel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3589571696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pan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24,39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Lukáš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2,44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sluha 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595143073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říci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24,39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strážmistr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2,44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soudní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2575176434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polní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12,20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Vodička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2,44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svatý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2787356846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nadporučík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10,98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Baloun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2,44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Vejvoda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1698448529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jít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8,54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hejtman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2,44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bába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2490109408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poručík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8,54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major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2,44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četnický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2879695335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Dub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7,32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jednoroční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2,44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rytmistr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2990010803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kurát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4,88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čahoun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závodčí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2292065749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kadet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4,88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člověk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zvíře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662044500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dát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3,66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chmel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batalión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1690792265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pán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3,66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malý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díl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2115886608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plukovník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3,66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mluvit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maršálek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23608967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Biegler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3,66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Müllerová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slepice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3822303328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generál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3,66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oltář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válka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1673987475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pes 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2,44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Fink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feldkurát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245982603"/>
                  </a:ext>
                </a:extLst>
              </a:tr>
              <a:tr h="2244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desátník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2,44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paní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1,22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 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 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 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27" marR="6727" marT="6727" marB="0" anchor="ctr"/>
                </a:tc>
                <a:extLst>
                  <a:ext uri="{0D108BD9-81ED-4DB2-BD59-A6C34878D82A}">
                    <a16:rowId xmlns:a16="http://schemas.microsoft.com/office/drawing/2014/main" val="1737494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6802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D812D-175C-4E47-8B64-7FB294AC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Tematická slova (LO)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159D1267-1115-4A00-98BE-85776F75E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754416"/>
              </p:ext>
            </p:extLst>
          </p:nvPr>
        </p:nvGraphicFramePr>
        <p:xfrm>
          <a:off x="786408" y="1988840"/>
          <a:ext cx="7571184" cy="33123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66610">
                  <a:extLst>
                    <a:ext uri="{9D8B030D-6E8A-4147-A177-3AD203B41FA5}">
                      <a16:colId xmlns:a16="http://schemas.microsoft.com/office/drawing/2014/main" val="1297699589"/>
                    </a:ext>
                  </a:extLst>
                </a:gridCol>
                <a:gridCol w="1051553">
                  <a:extLst>
                    <a:ext uri="{9D8B030D-6E8A-4147-A177-3AD203B41FA5}">
                      <a16:colId xmlns:a16="http://schemas.microsoft.com/office/drawing/2014/main" val="391934932"/>
                    </a:ext>
                  </a:extLst>
                </a:gridCol>
                <a:gridCol w="967429">
                  <a:extLst>
                    <a:ext uri="{9D8B030D-6E8A-4147-A177-3AD203B41FA5}">
                      <a16:colId xmlns:a16="http://schemas.microsoft.com/office/drawing/2014/main" val="2540933291"/>
                    </a:ext>
                  </a:extLst>
                </a:gridCol>
                <a:gridCol w="1766610">
                  <a:extLst>
                    <a:ext uri="{9D8B030D-6E8A-4147-A177-3AD203B41FA5}">
                      <a16:colId xmlns:a16="http://schemas.microsoft.com/office/drawing/2014/main" val="4059258096"/>
                    </a:ext>
                  </a:extLst>
                </a:gridCol>
                <a:gridCol w="1009491">
                  <a:extLst>
                    <a:ext uri="{9D8B030D-6E8A-4147-A177-3AD203B41FA5}">
                      <a16:colId xmlns:a16="http://schemas.microsoft.com/office/drawing/2014/main" val="3484578940"/>
                    </a:ext>
                  </a:extLst>
                </a:gridCol>
                <a:gridCol w="1009491">
                  <a:extLst>
                    <a:ext uri="{9D8B030D-6E8A-4147-A177-3AD203B41FA5}">
                      <a16:colId xmlns:a16="http://schemas.microsoft.com/office/drawing/2014/main" val="1118774152"/>
                    </a:ext>
                  </a:extLst>
                </a:gridCol>
              </a:tblGrid>
              <a:tr h="33123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Tematické lemma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Frekvence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% kapitol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Tematické lemma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Frekvence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% kapitol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83145800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pan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7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starý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1639566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Švejk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vůdce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55474245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Josef 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paní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1860005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Andělín 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Palivcová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01192289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major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pes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61299731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koňak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šéf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3761091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ulice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německý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17168595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voda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 err="1">
                          <a:effectLst/>
                        </a:rPr>
                        <a:t>Peppel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03196747"/>
                  </a:ext>
                </a:extLst>
              </a:tr>
              <a:tr h="33123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pán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 err="1">
                          <a:effectLst/>
                        </a:rPr>
                        <a:t>Jaroušek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10,00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8462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928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E06BC6-9353-49D5-AA17-EE65AA321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Tematická slova (PT)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80E9441-A162-4D11-8DE9-DD43EE99C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200712"/>
              </p:ext>
            </p:extLst>
          </p:nvPr>
        </p:nvGraphicFramePr>
        <p:xfrm>
          <a:off x="1151620" y="2168860"/>
          <a:ext cx="6840759" cy="252027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52420">
                  <a:extLst>
                    <a:ext uri="{9D8B030D-6E8A-4147-A177-3AD203B41FA5}">
                      <a16:colId xmlns:a16="http://schemas.microsoft.com/office/drawing/2014/main" val="1689275114"/>
                    </a:ext>
                  </a:extLst>
                </a:gridCol>
                <a:gridCol w="1096686">
                  <a:extLst>
                    <a:ext uri="{9D8B030D-6E8A-4147-A177-3AD203B41FA5}">
                      <a16:colId xmlns:a16="http://schemas.microsoft.com/office/drawing/2014/main" val="613638377"/>
                    </a:ext>
                  </a:extLst>
                </a:gridCol>
                <a:gridCol w="2991653">
                  <a:extLst>
                    <a:ext uri="{9D8B030D-6E8A-4147-A177-3AD203B41FA5}">
                      <a16:colId xmlns:a16="http://schemas.microsoft.com/office/drawing/2014/main" val="3832944578"/>
                    </a:ext>
                  </a:extLst>
                </a:gridCol>
              </a:tblGrid>
              <a:tr h="71358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Tematické lemma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Frekvence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% kapitol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11556742"/>
                  </a:ext>
                </a:extLst>
              </a:tr>
              <a:tr h="4516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Švejk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234" marR="17234" marT="1723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3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234" marR="17234" marT="1723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75,00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234" marR="17234" marT="17234" marB="0" anchor="ctr"/>
                </a:tc>
                <a:extLst>
                  <a:ext uri="{0D108BD9-81ED-4DB2-BD59-A6C34878D82A}">
                    <a16:rowId xmlns:a16="http://schemas.microsoft.com/office/drawing/2014/main" val="2581940165"/>
                  </a:ext>
                </a:extLst>
              </a:tr>
              <a:tr h="4516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doba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234" marR="17234" marT="1723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1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234" marR="17234" marT="1723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25,00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234" marR="17234" marT="17234" marB="0" anchor="ctr"/>
                </a:tc>
                <a:extLst>
                  <a:ext uri="{0D108BD9-81ED-4DB2-BD59-A6C34878D82A}">
                    <a16:rowId xmlns:a16="http://schemas.microsoft.com/office/drawing/2014/main" val="306366965"/>
                  </a:ext>
                </a:extLst>
              </a:tr>
              <a:tr h="4516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vůdce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234" marR="17234" marT="1723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234" marR="17234" marT="1723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25,00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234" marR="17234" marT="17234" marB="0" anchor="ctr"/>
                </a:tc>
                <a:extLst>
                  <a:ext uri="{0D108BD9-81ED-4DB2-BD59-A6C34878D82A}">
                    <a16:rowId xmlns:a16="http://schemas.microsoft.com/office/drawing/2014/main" val="175068813"/>
                  </a:ext>
                </a:extLst>
              </a:tr>
              <a:tr h="4516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pan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234" marR="17234" marT="1723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234" marR="17234" marT="1723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25,00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234" marR="17234" marT="17234" marB="0" anchor="ctr"/>
                </a:tc>
                <a:extLst>
                  <a:ext uri="{0D108BD9-81ED-4DB2-BD59-A6C34878D82A}">
                    <a16:rowId xmlns:a16="http://schemas.microsoft.com/office/drawing/2014/main" val="2567852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5441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04C9C-E02D-4B78-880F-80869FBB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/>
              <a:t>Antroponymická</a:t>
            </a:r>
            <a:r>
              <a:rPr lang="cs-CZ" b="1" dirty="0"/>
              <a:t> koncentrace textu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E31227-4B9B-4F69-B311-1BEFA5CF1D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844824"/>
            <a:ext cx="8280400" cy="4392488"/>
          </a:xfrm>
        </p:spPr>
        <p:txBody>
          <a:bodyPr/>
          <a:lstStyle/>
          <a:p>
            <a:pPr marL="0" indent="0" algn="just">
              <a:buNone/>
            </a:pPr>
            <a:endParaRPr lang="cs-CZ" sz="24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+mj-lt"/>
            </a:endParaRP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E656BA91-717D-4111-A379-BA88C5B09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041152"/>
              </p:ext>
            </p:extLst>
          </p:nvPr>
        </p:nvGraphicFramePr>
        <p:xfrm>
          <a:off x="469052" y="2636912"/>
          <a:ext cx="8279661" cy="210327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054980">
                  <a:extLst>
                    <a:ext uri="{9D8B030D-6E8A-4147-A177-3AD203B41FA5}">
                      <a16:colId xmlns:a16="http://schemas.microsoft.com/office/drawing/2014/main" val="2399867117"/>
                    </a:ext>
                  </a:extLst>
                </a:gridCol>
                <a:gridCol w="1123172">
                  <a:extLst>
                    <a:ext uri="{9D8B030D-6E8A-4147-A177-3AD203B41FA5}">
                      <a16:colId xmlns:a16="http://schemas.microsoft.com/office/drawing/2014/main" val="3152351886"/>
                    </a:ext>
                  </a:extLst>
                </a:gridCol>
                <a:gridCol w="845353">
                  <a:extLst>
                    <a:ext uri="{9D8B030D-6E8A-4147-A177-3AD203B41FA5}">
                      <a16:colId xmlns:a16="http://schemas.microsoft.com/office/drawing/2014/main" val="2002877928"/>
                    </a:ext>
                  </a:extLst>
                </a:gridCol>
                <a:gridCol w="1282285">
                  <a:extLst>
                    <a:ext uri="{9D8B030D-6E8A-4147-A177-3AD203B41FA5}">
                      <a16:colId xmlns:a16="http://schemas.microsoft.com/office/drawing/2014/main" val="1754991167"/>
                    </a:ext>
                  </a:extLst>
                </a:gridCol>
                <a:gridCol w="1340375">
                  <a:extLst>
                    <a:ext uri="{9D8B030D-6E8A-4147-A177-3AD203B41FA5}">
                      <a16:colId xmlns:a16="http://schemas.microsoft.com/office/drawing/2014/main" val="1210559855"/>
                    </a:ext>
                  </a:extLst>
                </a:gridCol>
                <a:gridCol w="2633496">
                  <a:extLst>
                    <a:ext uri="{9D8B030D-6E8A-4147-A177-3AD203B41FA5}">
                      <a16:colId xmlns:a16="http://schemas.microsoft.com/office/drawing/2014/main" val="2429740706"/>
                    </a:ext>
                  </a:extLst>
                </a:gridCol>
              </a:tblGrid>
              <a:tr h="552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Průměrný rank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Frequency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Lemma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Slovní třída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Tematická </a:t>
                      </a:r>
                    </a:p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váha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Výpočet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2503879180"/>
                  </a:ext>
                </a:extLst>
              </a:tr>
              <a:tr h="310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16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46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Švejk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proprium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0,005053002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h=28;r'=16;f(r')=46;f(1)=289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2219535914"/>
                  </a:ext>
                </a:extLst>
              </a:tr>
              <a:tr h="310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polní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adjektivum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0,00321305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h=28;r'=19;f(r')=39;f(1)=289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3576373092"/>
                  </a:ext>
                </a:extLst>
              </a:tr>
              <a:tr h="310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říci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verbum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0,000796397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h=28;r'=25;f(r')=29;f(1)=289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3208006400"/>
                  </a:ext>
                </a:extLst>
              </a:tr>
              <a:tr h="310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dát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verbum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0,000256312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h=28;r'=27;f(r')=28;f(1)=289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1628438004"/>
                  </a:ext>
                </a:extLst>
              </a:tr>
              <a:tr h="310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kurát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substantivum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0,000256312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h=28;r'=27;f(r')=28;f(1)=289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767579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98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04C9C-E02D-4B78-880F-80869FBB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/>
              <a:t>Antroponymická</a:t>
            </a:r>
            <a:r>
              <a:rPr lang="cs-CZ" b="1" dirty="0"/>
              <a:t> koncentrace textu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E31227-4B9B-4F69-B311-1BEFA5CF1D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844824"/>
            <a:ext cx="8280400" cy="4392488"/>
          </a:xfrm>
        </p:spPr>
        <p:txBody>
          <a:bodyPr/>
          <a:lstStyle/>
          <a:p>
            <a:pPr marL="0" indent="0" algn="just">
              <a:buNone/>
            </a:pPr>
            <a:endParaRPr lang="cs-CZ" sz="24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+mj-lt"/>
            </a:endParaRP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E656BA91-717D-4111-A379-BA88C5B09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514357"/>
              </p:ext>
            </p:extLst>
          </p:nvPr>
        </p:nvGraphicFramePr>
        <p:xfrm>
          <a:off x="469052" y="2636912"/>
          <a:ext cx="8279661" cy="210327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054980">
                  <a:extLst>
                    <a:ext uri="{9D8B030D-6E8A-4147-A177-3AD203B41FA5}">
                      <a16:colId xmlns:a16="http://schemas.microsoft.com/office/drawing/2014/main" val="2399867117"/>
                    </a:ext>
                  </a:extLst>
                </a:gridCol>
                <a:gridCol w="1123172">
                  <a:extLst>
                    <a:ext uri="{9D8B030D-6E8A-4147-A177-3AD203B41FA5}">
                      <a16:colId xmlns:a16="http://schemas.microsoft.com/office/drawing/2014/main" val="3152351886"/>
                    </a:ext>
                  </a:extLst>
                </a:gridCol>
                <a:gridCol w="845353">
                  <a:extLst>
                    <a:ext uri="{9D8B030D-6E8A-4147-A177-3AD203B41FA5}">
                      <a16:colId xmlns:a16="http://schemas.microsoft.com/office/drawing/2014/main" val="2002877928"/>
                    </a:ext>
                  </a:extLst>
                </a:gridCol>
                <a:gridCol w="1282285">
                  <a:extLst>
                    <a:ext uri="{9D8B030D-6E8A-4147-A177-3AD203B41FA5}">
                      <a16:colId xmlns:a16="http://schemas.microsoft.com/office/drawing/2014/main" val="1754991167"/>
                    </a:ext>
                  </a:extLst>
                </a:gridCol>
                <a:gridCol w="1340375">
                  <a:extLst>
                    <a:ext uri="{9D8B030D-6E8A-4147-A177-3AD203B41FA5}">
                      <a16:colId xmlns:a16="http://schemas.microsoft.com/office/drawing/2014/main" val="1210559855"/>
                    </a:ext>
                  </a:extLst>
                </a:gridCol>
                <a:gridCol w="2633496">
                  <a:extLst>
                    <a:ext uri="{9D8B030D-6E8A-4147-A177-3AD203B41FA5}">
                      <a16:colId xmlns:a16="http://schemas.microsoft.com/office/drawing/2014/main" val="2429740706"/>
                    </a:ext>
                  </a:extLst>
                </a:gridCol>
              </a:tblGrid>
              <a:tr h="552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Průměrný rank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Frequency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Lemma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Slovní třída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Tematická </a:t>
                      </a:r>
                    </a:p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váha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Výpočet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2503879180"/>
                  </a:ext>
                </a:extLst>
              </a:tr>
              <a:tr h="310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cs-CZ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46</a:t>
                      </a:r>
                      <a:endParaRPr lang="cs-CZ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Švejk</a:t>
                      </a:r>
                      <a:endParaRPr lang="cs-CZ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proprium</a:t>
                      </a:r>
                      <a:endParaRPr lang="cs-CZ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0,005053002</a:t>
                      </a:r>
                      <a:endParaRPr lang="cs-CZ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h=28;r'=16;f(r')=46;f(1)=289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2219535914"/>
                  </a:ext>
                </a:extLst>
              </a:tr>
              <a:tr h="310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polní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adjektivum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0,00321305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h=28;r'=19;f(r')=39;f(1)=289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3576373092"/>
                  </a:ext>
                </a:extLst>
              </a:tr>
              <a:tr h="310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říci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verbum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0,000796397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h=28;r'=25;f(r')=29;f(1)=289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3208006400"/>
                  </a:ext>
                </a:extLst>
              </a:tr>
              <a:tr h="310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dát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verbum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0,000256312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h=28;r'=27;f(r')=28;f(1)=289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1628438004"/>
                  </a:ext>
                </a:extLst>
              </a:tr>
              <a:tr h="310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kurát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substantivum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0,000256312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h=28;r'=27;f(r')=28;f(1)=289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767579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1388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04C9C-E02D-4B78-880F-80869FBB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/>
              <a:t>Antroponymická</a:t>
            </a:r>
            <a:r>
              <a:rPr lang="cs-CZ" b="1" dirty="0"/>
              <a:t> koncentrace textu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E31227-4B9B-4F69-B311-1BEFA5CF1D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844824"/>
            <a:ext cx="8280400" cy="4392488"/>
          </a:xfrm>
        </p:spPr>
        <p:txBody>
          <a:bodyPr/>
          <a:lstStyle/>
          <a:p>
            <a:pPr marL="0" indent="0" algn="just">
              <a:buNone/>
            </a:pPr>
            <a:endParaRPr lang="cs-CZ" sz="24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+mj-lt"/>
            </a:endParaRP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E656BA91-717D-4111-A379-BA88C5B09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627809"/>
              </p:ext>
            </p:extLst>
          </p:nvPr>
        </p:nvGraphicFramePr>
        <p:xfrm>
          <a:off x="469052" y="2636912"/>
          <a:ext cx="8279661" cy="210327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054980">
                  <a:extLst>
                    <a:ext uri="{9D8B030D-6E8A-4147-A177-3AD203B41FA5}">
                      <a16:colId xmlns:a16="http://schemas.microsoft.com/office/drawing/2014/main" val="2399867117"/>
                    </a:ext>
                  </a:extLst>
                </a:gridCol>
                <a:gridCol w="1123172">
                  <a:extLst>
                    <a:ext uri="{9D8B030D-6E8A-4147-A177-3AD203B41FA5}">
                      <a16:colId xmlns:a16="http://schemas.microsoft.com/office/drawing/2014/main" val="3152351886"/>
                    </a:ext>
                  </a:extLst>
                </a:gridCol>
                <a:gridCol w="845353">
                  <a:extLst>
                    <a:ext uri="{9D8B030D-6E8A-4147-A177-3AD203B41FA5}">
                      <a16:colId xmlns:a16="http://schemas.microsoft.com/office/drawing/2014/main" val="2002877928"/>
                    </a:ext>
                  </a:extLst>
                </a:gridCol>
                <a:gridCol w="1282285">
                  <a:extLst>
                    <a:ext uri="{9D8B030D-6E8A-4147-A177-3AD203B41FA5}">
                      <a16:colId xmlns:a16="http://schemas.microsoft.com/office/drawing/2014/main" val="1754991167"/>
                    </a:ext>
                  </a:extLst>
                </a:gridCol>
                <a:gridCol w="1340375">
                  <a:extLst>
                    <a:ext uri="{9D8B030D-6E8A-4147-A177-3AD203B41FA5}">
                      <a16:colId xmlns:a16="http://schemas.microsoft.com/office/drawing/2014/main" val="1210559855"/>
                    </a:ext>
                  </a:extLst>
                </a:gridCol>
                <a:gridCol w="2633496">
                  <a:extLst>
                    <a:ext uri="{9D8B030D-6E8A-4147-A177-3AD203B41FA5}">
                      <a16:colId xmlns:a16="http://schemas.microsoft.com/office/drawing/2014/main" val="2429740706"/>
                    </a:ext>
                  </a:extLst>
                </a:gridCol>
              </a:tblGrid>
              <a:tr h="552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Průměrný rank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Frequency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Lemma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Slovní třída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Tematická </a:t>
                      </a:r>
                    </a:p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váha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Výpočet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2503879180"/>
                  </a:ext>
                </a:extLst>
              </a:tr>
              <a:tr h="310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cs-CZ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46</a:t>
                      </a:r>
                      <a:endParaRPr lang="cs-CZ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Švejk</a:t>
                      </a:r>
                      <a:endParaRPr lang="cs-CZ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proprium</a:t>
                      </a:r>
                      <a:endParaRPr lang="cs-CZ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0,005053002</a:t>
                      </a:r>
                      <a:endParaRPr lang="cs-CZ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h=28;r'=16;f(r')=46;f(1)=289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2219535914"/>
                  </a:ext>
                </a:extLst>
              </a:tr>
              <a:tr h="310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polní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adjektivum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0,00321305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h=28;r'=19;f(r')=39;f(1)=289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3576373092"/>
                  </a:ext>
                </a:extLst>
              </a:tr>
              <a:tr h="310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říci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verbum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0,000796397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h=28;r'=25;f(r')=29;f(1)=289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3208006400"/>
                  </a:ext>
                </a:extLst>
              </a:tr>
              <a:tr h="310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dát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verbum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0,000256312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h=28;r'=27;f(r')=28;f(1)=289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1628438004"/>
                  </a:ext>
                </a:extLst>
              </a:tr>
              <a:tr h="310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27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kurát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substantivum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0,000256312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h=28;r'=27;f(r')=28;f(1)=289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84" marR="9484" marT="9484" marB="0" anchor="ctr"/>
                </a:tc>
                <a:extLst>
                  <a:ext uri="{0D108BD9-81ED-4DB2-BD59-A6C34878D82A}">
                    <a16:rowId xmlns:a16="http://schemas.microsoft.com/office/drawing/2014/main" val="767579665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9080571E-24E0-4AAB-B2AE-7A0505E348F6}"/>
              </a:ext>
            </a:extLst>
          </p:cNvPr>
          <p:cNvSpPr txBox="1"/>
          <p:nvPr/>
        </p:nvSpPr>
        <p:spPr>
          <a:xfrm>
            <a:off x="3851920" y="167224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Antroponymická</a:t>
            </a:r>
            <a:r>
              <a:rPr lang="cs-CZ" sz="2400" b="1" dirty="0">
                <a:solidFill>
                  <a:srgbClr val="FF0000"/>
                </a:solidFill>
              </a:rPr>
              <a:t> koncentrace textu</a:t>
            </a:r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0D1D7453-8AEB-4B6F-AC5A-12C00ABB78EE}"/>
              </a:ext>
            </a:extLst>
          </p:cNvPr>
          <p:cNvSpPr/>
          <p:nvPr/>
        </p:nvSpPr>
        <p:spPr>
          <a:xfrm rot="1671034">
            <a:off x="6023916" y="2167667"/>
            <a:ext cx="215441" cy="102857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19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296954-DE54-4E70-BA9A-8E3CBD19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b="1" dirty="0" err="1"/>
              <a:t>Antroponymická</a:t>
            </a:r>
            <a:r>
              <a:rPr lang="cs-CZ" sz="2800" b="1" dirty="0"/>
              <a:t> koncentrace textu (Š1)</a:t>
            </a:r>
            <a:endParaRPr lang="cs-CZ" sz="2800" dirty="0"/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793AD665-C204-41AA-AAAC-9F465A570A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7118622"/>
              </p:ext>
            </p:extLst>
          </p:nvPr>
        </p:nvGraphicFramePr>
        <p:xfrm>
          <a:off x="359532" y="1772816"/>
          <a:ext cx="8424936" cy="3899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7194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476672"/>
            <a:ext cx="7272808" cy="1008112"/>
          </a:xfrm>
        </p:spPr>
        <p:txBody>
          <a:bodyPr>
            <a:normAutofit/>
          </a:bodyPr>
          <a:lstStyle/>
          <a:p>
            <a:r>
              <a:rPr lang="cs-CZ" b="1" dirty="0"/>
              <a:t>Struktura přednášky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7544" y="1772816"/>
            <a:ext cx="84249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dirty="0"/>
              <a:t>kvantitativní zájem o propria v perspektivě vývoje onomastiky	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proč se zabývat proprii kvantitativně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propria – problém automatické analýzy textu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případové studie</a:t>
            </a:r>
          </a:p>
          <a:p>
            <a:r>
              <a:rPr lang="cs-CZ" sz="2400" dirty="0"/>
              <a:t>	1) kolokační analýza</a:t>
            </a:r>
          </a:p>
          <a:p>
            <a:r>
              <a:rPr lang="cs-CZ" sz="2400" dirty="0"/>
              <a:t>	2) morfologické kategorie vlastních jmen</a:t>
            </a:r>
          </a:p>
          <a:p>
            <a:r>
              <a:rPr lang="cs-CZ" sz="2400" dirty="0"/>
              <a:t>	3) </a:t>
            </a:r>
            <a:r>
              <a:rPr lang="cs-CZ" sz="2400" i="1" dirty="0"/>
              <a:t>Švejk</a:t>
            </a:r>
            <a:r>
              <a:rPr lang="cs-CZ" sz="2400" dirty="0"/>
              <a:t> — tematická koncentrace</a:t>
            </a:r>
          </a:p>
          <a:p>
            <a:r>
              <a:rPr lang="cs-CZ" sz="2400" dirty="0"/>
              <a:t>	4) využití korpusové analýzy proprií v geografii</a:t>
            </a:r>
          </a:p>
          <a:p>
            <a:endParaRPr lang="cs-CZ" sz="2400" dirty="0"/>
          </a:p>
          <a:p>
            <a:pPr algn="just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81741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04C9C-E02D-4B78-880F-80869FBB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Klasifikace textů podle TK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E31227-4B9B-4F69-B311-1BEFA5CF1D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844824"/>
            <a:ext cx="8280400" cy="4392488"/>
          </a:xfrm>
        </p:spPr>
        <p:txBody>
          <a:bodyPr/>
          <a:lstStyle/>
          <a:p>
            <a:pPr marL="0" indent="0" algn="just">
              <a:buNone/>
            </a:pPr>
            <a:endParaRPr lang="cs-CZ" sz="24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+mj-lt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52F3839A-F355-4518-AEBF-E04EBADDB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978824"/>
              </p:ext>
            </p:extLst>
          </p:nvPr>
        </p:nvGraphicFramePr>
        <p:xfrm>
          <a:off x="686929" y="2276872"/>
          <a:ext cx="7843167" cy="2819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7994">
                  <a:extLst>
                    <a:ext uri="{9D8B030D-6E8A-4147-A177-3AD203B41FA5}">
                      <a16:colId xmlns:a16="http://schemas.microsoft.com/office/drawing/2014/main" val="3261684030"/>
                    </a:ext>
                  </a:extLst>
                </a:gridCol>
                <a:gridCol w="4555173">
                  <a:extLst>
                    <a:ext uri="{9D8B030D-6E8A-4147-A177-3AD203B41FA5}">
                      <a16:colId xmlns:a16="http://schemas.microsoft.com/office/drawing/2014/main" val="183367851"/>
                    </a:ext>
                  </a:extLst>
                </a:gridCol>
              </a:tblGrid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Slovní třída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Součet tematických vah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extLst>
                  <a:ext uri="{0D108BD9-81ED-4DB2-BD59-A6C34878D82A}">
                    <a16:rowId xmlns:a16="http://schemas.microsoft.com/office/drawing/2014/main" val="2876514178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proprium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0,005053002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extLst>
                  <a:ext uri="{0D108BD9-81ED-4DB2-BD59-A6C34878D82A}">
                    <a16:rowId xmlns:a16="http://schemas.microsoft.com/office/drawing/2014/main" val="1301467641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adjektivum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0,00321305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extLst>
                  <a:ext uri="{0D108BD9-81ED-4DB2-BD59-A6C34878D82A}">
                    <a16:rowId xmlns:a16="http://schemas.microsoft.com/office/drawing/2014/main" val="402642936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verbum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0,001052709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extLst>
                  <a:ext uri="{0D108BD9-81ED-4DB2-BD59-A6C34878D82A}">
                    <a16:rowId xmlns:a16="http://schemas.microsoft.com/office/drawing/2014/main" val="2970578081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substantivum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0,000256312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extLst>
                  <a:ext uri="{0D108BD9-81ED-4DB2-BD59-A6C34878D82A}">
                    <a16:rowId xmlns:a16="http://schemas.microsoft.com/office/drawing/2014/main" val="2719627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5141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04C9C-E02D-4B78-880F-80869FBB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Klasifikace textů podle TK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E31227-4B9B-4F69-B311-1BEFA5CF1D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844824"/>
            <a:ext cx="8280400" cy="4392488"/>
          </a:xfrm>
        </p:spPr>
        <p:txBody>
          <a:bodyPr/>
          <a:lstStyle/>
          <a:p>
            <a:pPr marL="0" indent="0" algn="just">
              <a:buNone/>
            </a:pPr>
            <a:endParaRPr lang="cs-CZ" sz="24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+mj-lt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52F3839A-F355-4518-AEBF-E04EBADDB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604293"/>
              </p:ext>
            </p:extLst>
          </p:nvPr>
        </p:nvGraphicFramePr>
        <p:xfrm>
          <a:off x="686929" y="2276872"/>
          <a:ext cx="7843167" cy="2819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7994">
                  <a:extLst>
                    <a:ext uri="{9D8B030D-6E8A-4147-A177-3AD203B41FA5}">
                      <a16:colId xmlns:a16="http://schemas.microsoft.com/office/drawing/2014/main" val="3261684030"/>
                    </a:ext>
                  </a:extLst>
                </a:gridCol>
                <a:gridCol w="4555173">
                  <a:extLst>
                    <a:ext uri="{9D8B030D-6E8A-4147-A177-3AD203B41FA5}">
                      <a16:colId xmlns:a16="http://schemas.microsoft.com/office/drawing/2014/main" val="183367851"/>
                    </a:ext>
                  </a:extLst>
                </a:gridCol>
              </a:tblGrid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Slovní třída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Součet tematických vah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extLst>
                  <a:ext uri="{0D108BD9-81ED-4DB2-BD59-A6C34878D82A}">
                    <a16:rowId xmlns:a16="http://schemas.microsoft.com/office/drawing/2014/main" val="2876514178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proprium</a:t>
                      </a:r>
                      <a:endParaRPr lang="cs-CZ" sz="2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0,005053002</a:t>
                      </a:r>
                      <a:endParaRPr lang="cs-CZ" sz="2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extLst>
                  <a:ext uri="{0D108BD9-81ED-4DB2-BD59-A6C34878D82A}">
                    <a16:rowId xmlns:a16="http://schemas.microsoft.com/office/drawing/2014/main" val="1301467641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adjektivum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0,00321305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extLst>
                  <a:ext uri="{0D108BD9-81ED-4DB2-BD59-A6C34878D82A}">
                    <a16:rowId xmlns:a16="http://schemas.microsoft.com/office/drawing/2014/main" val="402642936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verbum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0,001052709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extLst>
                  <a:ext uri="{0D108BD9-81ED-4DB2-BD59-A6C34878D82A}">
                    <a16:rowId xmlns:a16="http://schemas.microsoft.com/office/drawing/2014/main" val="2970578081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substantivum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0,000256312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extLst>
                  <a:ext uri="{0D108BD9-81ED-4DB2-BD59-A6C34878D82A}">
                    <a16:rowId xmlns:a16="http://schemas.microsoft.com/office/drawing/2014/main" val="2719627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505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04C9C-E02D-4B78-880F-80869FBB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Klasifikace textů podle TK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E31227-4B9B-4F69-B311-1BEFA5CF1D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844824"/>
            <a:ext cx="8280400" cy="4392488"/>
          </a:xfrm>
        </p:spPr>
        <p:txBody>
          <a:bodyPr/>
          <a:lstStyle/>
          <a:p>
            <a:pPr marL="0" indent="0" algn="just">
              <a:buNone/>
            </a:pPr>
            <a:endParaRPr lang="cs-CZ" sz="24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+mj-lt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52F3839A-F355-4518-AEBF-E04EBADDB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421061"/>
              </p:ext>
            </p:extLst>
          </p:nvPr>
        </p:nvGraphicFramePr>
        <p:xfrm>
          <a:off x="686929" y="2276872"/>
          <a:ext cx="7843167" cy="2819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7994">
                  <a:extLst>
                    <a:ext uri="{9D8B030D-6E8A-4147-A177-3AD203B41FA5}">
                      <a16:colId xmlns:a16="http://schemas.microsoft.com/office/drawing/2014/main" val="3261684030"/>
                    </a:ext>
                  </a:extLst>
                </a:gridCol>
                <a:gridCol w="4555173">
                  <a:extLst>
                    <a:ext uri="{9D8B030D-6E8A-4147-A177-3AD203B41FA5}">
                      <a16:colId xmlns:a16="http://schemas.microsoft.com/office/drawing/2014/main" val="183367851"/>
                    </a:ext>
                  </a:extLst>
                </a:gridCol>
              </a:tblGrid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Slovní třída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Součet tematických vah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extLst>
                  <a:ext uri="{0D108BD9-81ED-4DB2-BD59-A6C34878D82A}">
                    <a16:rowId xmlns:a16="http://schemas.microsoft.com/office/drawing/2014/main" val="2876514178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proprium</a:t>
                      </a:r>
                      <a:endParaRPr lang="cs-CZ" sz="2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0,005053002</a:t>
                      </a:r>
                      <a:endParaRPr lang="cs-CZ" sz="2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extLst>
                  <a:ext uri="{0D108BD9-81ED-4DB2-BD59-A6C34878D82A}">
                    <a16:rowId xmlns:a16="http://schemas.microsoft.com/office/drawing/2014/main" val="1301467641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adjektivum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0,00321305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extLst>
                  <a:ext uri="{0D108BD9-81ED-4DB2-BD59-A6C34878D82A}">
                    <a16:rowId xmlns:a16="http://schemas.microsoft.com/office/drawing/2014/main" val="402642936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verbum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0,001052709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extLst>
                  <a:ext uri="{0D108BD9-81ED-4DB2-BD59-A6C34878D82A}">
                    <a16:rowId xmlns:a16="http://schemas.microsoft.com/office/drawing/2014/main" val="2970578081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substantivum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900" u="none" strike="noStrike" dirty="0">
                          <a:effectLst/>
                        </a:rPr>
                        <a:t>0,000256312</a:t>
                      </a:r>
                      <a:endParaRPr lang="cs-CZ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005" marR="17005" marT="17005" marB="0" anchor="ctr"/>
                </a:tc>
                <a:extLst>
                  <a:ext uri="{0D108BD9-81ED-4DB2-BD59-A6C34878D82A}">
                    <a16:rowId xmlns:a16="http://schemas.microsoft.com/office/drawing/2014/main" val="2719627943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1BF1C639-F6F7-4D92-8D65-7154D87EF52F}"/>
              </a:ext>
            </a:extLst>
          </p:cNvPr>
          <p:cNvSpPr txBox="1"/>
          <p:nvPr/>
        </p:nvSpPr>
        <p:spPr>
          <a:xfrm>
            <a:off x="3203848" y="1484784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= </a:t>
            </a:r>
            <a:r>
              <a:rPr lang="cs-CZ" sz="2800" b="1" dirty="0" err="1">
                <a:solidFill>
                  <a:srgbClr val="FF0000"/>
                </a:solidFill>
              </a:rPr>
              <a:t>antroponymický</a:t>
            </a:r>
            <a:r>
              <a:rPr lang="cs-CZ" sz="2800" b="1" dirty="0">
                <a:solidFill>
                  <a:srgbClr val="FF0000"/>
                </a:solidFill>
              </a:rPr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854150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829B80-5603-4A4B-808F-1A972CDA2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Klasifikace textů podle TK</a:t>
            </a:r>
            <a:endParaRPr lang="cs-CZ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58CDECE0-49C0-4DA8-B021-FD30F3269D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487167"/>
              </p:ext>
            </p:extLst>
          </p:nvPr>
        </p:nvGraphicFramePr>
        <p:xfrm>
          <a:off x="282352" y="1628800"/>
          <a:ext cx="8579296" cy="437137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289648">
                  <a:extLst>
                    <a:ext uri="{9D8B030D-6E8A-4147-A177-3AD203B41FA5}">
                      <a16:colId xmlns:a16="http://schemas.microsoft.com/office/drawing/2014/main" val="1217146514"/>
                    </a:ext>
                  </a:extLst>
                </a:gridCol>
                <a:gridCol w="4289648">
                  <a:extLst>
                    <a:ext uri="{9D8B030D-6E8A-4147-A177-3AD203B41FA5}">
                      <a16:colId xmlns:a16="http://schemas.microsoft.com/office/drawing/2014/main" val="2072784819"/>
                    </a:ext>
                  </a:extLst>
                </a:gridCol>
              </a:tblGrid>
              <a:tr h="5710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u="sng" strike="noStrike" cap="none" spc="0" dirty="0">
                          <a:effectLst/>
                        </a:rPr>
                        <a:t>Typ textu</a:t>
                      </a:r>
                      <a:endParaRPr lang="cs-CZ" sz="2800" b="1" i="0" u="sng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u="sng" strike="noStrike" cap="none" spc="0" dirty="0">
                          <a:effectLst/>
                        </a:rPr>
                        <a:t>Nejvyšší tematické váhy</a:t>
                      </a:r>
                      <a:endParaRPr lang="cs-CZ" sz="2800" b="1" i="0" u="sng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0426950"/>
                  </a:ext>
                </a:extLst>
              </a:tr>
              <a:tr h="5710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u="none" strike="noStrike" cap="none" spc="0" dirty="0">
                          <a:effectLst/>
                        </a:rPr>
                        <a:t>nominální</a:t>
                      </a:r>
                      <a:endParaRPr lang="cs-CZ" sz="28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u="none" strike="noStrike" cap="none" spc="0" dirty="0">
                          <a:effectLst/>
                        </a:rPr>
                        <a:t>apelativa</a:t>
                      </a:r>
                      <a:endParaRPr lang="cs-CZ" sz="28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9886685"/>
                  </a:ext>
                </a:extLst>
              </a:tr>
              <a:tr h="5710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u="none" strike="noStrike" cap="none" spc="0" dirty="0" err="1">
                          <a:effectLst/>
                        </a:rPr>
                        <a:t>antroponymický</a:t>
                      </a:r>
                      <a:endParaRPr lang="cs-CZ" sz="28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u="none" strike="noStrike" cap="none" spc="0" dirty="0">
                          <a:effectLst/>
                        </a:rPr>
                        <a:t>antroponyma</a:t>
                      </a:r>
                      <a:endParaRPr lang="cs-CZ" sz="28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386303"/>
                  </a:ext>
                </a:extLst>
              </a:tr>
              <a:tr h="5710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u="none" strike="noStrike" cap="none" spc="0" dirty="0">
                          <a:effectLst/>
                        </a:rPr>
                        <a:t>toponymický</a:t>
                      </a:r>
                      <a:endParaRPr lang="cs-CZ" sz="28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u="none" strike="noStrike" cap="none" spc="0" dirty="0">
                          <a:effectLst/>
                        </a:rPr>
                        <a:t>toponyma</a:t>
                      </a:r>
                      <a:endParaRPr lang="cs-CZ" sz="28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9372886"/>
                  </a:ext>
                </a:extLst>
              </a:tr>
              <a:tr h="5710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u="none" strike="noStrike" cap="none" spc="0" dirty="0">
                          <a:effectLst/>
                        </a:rPr>
                        <a:t>adjektivní</a:t>
                      </a:r>
                      <a:endParaRPr lang="cs-CZ" sz="28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u="none" strike="noStrike" cap="none" spc="0" dirty="0">
                          <a:effectLst/>
                        </a:rPr>
                        <a:t>adjektiva</a:t>
                      </a:r>
                      <a:endParaRPr lang="cs-CZ" sz="28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240672"/>
                  </a:ext>
                </a:extLst>
              </a:tr>
              <a:tr h="5710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u="none" strike="noStrike" cap="none" spc="0" dirty="0">
                          <a:effectLst/>
                        </a:rPr>
                        <a:t>verbální</a:t>
                      </a:r>
                      <a:endParaRPr lang="cs-CZ" sz="28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u="none" strike="noStrike" cap="none" spc="0" dirty="0">
                          <a:effectLst/>
                        </a:rPr>
                        <a:t>slovesa</a:t>
                      </a:r>
                      <a:endParaRPr lang="cs-CZ" sz="28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6046289"/>
                  </a:ext>
                </a:extLst>
              </a:tr>
              <a:tr h="850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u="none" strike="noStrike" cap="none" spc="0" dirty="0">
                          <a:effectLst/>
                        </a:rPr>
                        <a:t>smíšený</a:t>
                      </a:r>
                      <a:endParaRPr lang="cs-CZ" sz="28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u="none" strike="noStrike" cap="none" spc="0" dirty="0">
                          <a:effectLst/>
                        </a:rPr>
                        <a:t>rovnost tematických vah dvou tříd</a:t>
                      </a:r>
                      <a:endParaRPr lang="en-US" sz="28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84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6577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829B80-5603-4A4B-808F-1A972CDA2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Klasifikace textů podle TK</a:t>
            </a:r>
            <a:endParaRPr lang="cs-CZ" dirty="0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CAB7202-B5D3-4C93-9375-3C1881FAB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006875"/>
              </p:ext>
            </p:extLst>
          </p:nvPr>
        </p:nvGraphicFramePr>
        <p:xfrm>
          <a:off x="1979712" y="1952836"/>
          <a:ext cx="5184576" cy="2952327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394835">
                  <a:extLst>
                    <a:ext uri="{9D8B030D-6E8A-4147-A177-3AD203B41FA5}">
                      <a16:colId xmlns:a16="http://schemas.microsoft.com/office/drawing/2014/main" val="571398622"/>
                    </a:ext>
                  </a:extLst>
                </a:gridCol>
                <a:gridCol w="1263247">
                  <a:extLst>
                    <a:ext uri="{9D8B030D-6E8A-4147-A177-3AD203B41FA5}">
                      <a16:colId xmlns:a16="http://schemas.microsoft.com/office/drawing/2014/main" val="2914883884"/>
                    </a:ext>
                  </a:extLst>
                </a:gridCol>
                <a:gridCol w="1263247">
                  <a:extLst>
                    <a:ext uri="{9D8B030D-6E8A-4147-A177-3AD203B41FA5}">
                      <a16:colId xmlns:a16="http://schemas.microsoft.com/office/drawing/2014/main" val="3631102534"/>
                    </a:ext>
                  </a:extLst>
                </a:gridCol>
                <a:gridCol w="1263247">
                  <a:extLst>
                    <a:ext uri="{9D8B030D-6E8A-4147-A177-3AD203B41FA5}">
                      <a16:colId xmlns:a16="http://schemas.microsoft.com/office/drawing/2014/main" val="1327794248"/>
                    </a:ext>
                  </a:extLst>
                </a:gridCol>
              </a:tblGrid>
              <a:tr h="4217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Typ textu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Š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LO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PT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32999149"/>
                  </a:ext>
                </a:extLst>
              </a:tr>
              <a:tr h="4217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A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32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4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3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93303063"/>
                  </a:ext>
                </a:extLst>
              </a:tr>
              <a:tr h="4217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N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30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5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77537563"/>
                  </a:ext>
                </a:extLst>
              </a:tr>
              <a:tr h="4217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ADJ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5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41345723"/>
                  </a:ext>
                </a:extLst>
              </a:tr>
              <a:tr h="4217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V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5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97512151"/>
                  </a:ext>
                </a:extLst>
              </a:tr>
              <a:tr h="4217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A/N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1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42907570"/>
                  </a:ext>
                </a:extLst>
              </a:tr>
              <a:tr h="4217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ADJ/N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2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0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0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59978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887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04C9C-E02D-4B78-880F-80869FBB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Shrnutí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E31227-4B9B-4F69-B311-1BEFA5CF1D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844824"/>
            <a:ext cx="8280400" cy="4392488"/>
          </a:xfrm>
        </p:spPr>
        <p:txBody>
          <a:bodyPr/>
          <a:lstStyle/>
          <a:p>
            <a:pPr algn="just">
              <a:buFontTx/>
              <a:buChar char="-"/>
            </a:pP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Š: vojenský život, hodnosti, jména (</a:t>
            </a:r>
            <a:r>
              <a:rPr lang="cs-CZ" sz="24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Švejk</a:t>
            </a: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24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Dub</a:t>
            </a: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2400" i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Biegler</a:t>
            </a: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24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Vodička</a:t>
            </a: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buFontTx/>
              <a:buChar char="-"/>
            </a:pP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LO: rodné jméno (</a:t>
            </a:r>
            <a:r>
              <a:rPr lang="cs-CZ" sz="24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Josef</a:t>
            </a: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), zdvořilostní tituly (</a:t>
            </a:r>
            <a:r>
              <a:rPr lang="cs-CZ" sz="24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pan</a:t>
            </a: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), odkazy na okupaci (</a:t>
            </a:r>
            <a:r>
              <a:rPr lang="cs-CZ" sz="24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vůdce</a:t>
            </a: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 a původní knihy (</a:t>
            </a:r>
            <a:r>
              <a:rPr lang="cs-CZ" sz="24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Palivcová</a:t>
            </a: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buFontTx/>
              <a:buChar char="-"/>
            </a:pP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PT: okupace (</a:t>
            </a:r>
            <a:r>
              <a:rPr lang="cs-CZ" sz="24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vůdce</a:t>
            </a: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 a zdvořilostní tituly (</a:t>
            </a:r>
            <a:r>
              <a:rPr lang="cs-CZ" sz="24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pan</a:t>
            </a: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); velmi málo TS</a:t>
            </a:r>
          </a:p>
          <a:p>
            <a:pPr algn="just">
              <a:buFontTx/>
              <a:buChar char="-"/>
            </a:pPr>
            <a:endParaRPr lang="cs-CZ" sz="24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Tx/>
              <a:buChar char="-"/>
            </a:pP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Š: bohatá struktura textových typů</a:t>
            </a:r>
          </a:p>
          <a:p>
            <a:pPr algn="just">
              <a:buFontTx/>
              <a:buChar char="-"/>
            </a:pP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Š1: výrazně </a:t>
            </a:r>
            <a:r>
              <a:rPr lang="cs-CZ" sz="24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antroponymická</a:t>
            </a:r>
            <a:r>
              <a:rPr lang="cs-CZ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první půlka knihy  </a:t>
            </a:r>
          </a:p>
          <a:p>
            <a:pPr algn="just">
              <a:buFontTx/>
              <a:buChar char="-"/>
            </a:pPr>
            <a:endParaRPr lang="cs-CZ" sz="24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65493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1340768"/>
            <a:ext cx="6624736" cy="100811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Případová studie 4</a:t>
            </a:r>
            <a:br>
              <a:rPr lang="cs-CZ" b="1" dirty="0"/>
            </a:br>
            <a:r>
              <a:rPr lang="cs-CZ" b="1" dirty="0"/>
              <a:t>Využití korpusové analýzy proprií v geografii</a:t>
            </a: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r>
              <a:rPr lang="cs-CZ" b="1" dirty="0"/>
              <a:t>	</a:t>
            </a:r>
          </a:p>
        </p:txBody>
      </p:sp>
      <p:sp>
        <p:nvSpPr>
          <p:cNvPr id="5" name="TextovéPole 2">
            <a:extLst>
              <a:ext uri="{FF2B5EF4-FFF2-40B4-BE49-F238E27FC236}">
                <a16:creationId xmlns:a16="http://schemas.microsoft.com/office/drawing/2014/main" id="{F1FEFFB4-97FA-40B1-A326-9E7274F05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020106"/>
            <a:ext cx="8352928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buFontTx/>
              <a:buChar char="-"/>
              <a:defRPr/>
            </a:pPr>
            <a:r>
              <a:rPr lang="cs-CZ" sz="2300" dirty="0">
                <a:latin typeface="+mn-lt"/>
                <a:cs typeface="Arial" panose="020B0604020202020204" pitchFamily="34" charset="0"/>
              </a:rPr>
              <a:t>David – Bartůněk 2023</a:t>
            </a:r>
          </a:p>
          <a:p>
            <a:pPr marL="342900" indent="-342900" algn="just">
              <a:buFontTx/>
              <a:buChar char="-"/>
              <a:defRPr/>
            </a:pPr>
            <a:r>
              <a:rPr lang="cs-CZ" sz="2300" dirty="0">
                <a:latin typeface="+mn-lt"/>
                <a:cs typeface="Arial" panose="020B0604020202020204" pitchFamily="34" charset="0"/>
              </a:rPr>
              <a:t>region jako klíčové téma nové (regionální) geografie + </a:t>
            </a:r>
            <a:r>
              <a:rPr lang="cs-CZ" sz="2300" dirty="0" err="1">
                <a:latin typeface="+mn-lt"/>
                <a:cs typeface="Arial" panose="020B0604020202020204" pitchFamily="34" charset="0"/>
              </a:rPr>
              <a:t>critical</a:t>
            </a:r>
            <a:r>
              <a:rPr lang="cs-CZ" sz="23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sz="2300" dirty="0" err="1">
                <a:latin typeface="+mn-lt"/>
                <a:cs typeface="Arial" panose="020B0604020202020204" pitchFamily="34" charset="0"/>
              </a:rPr>
              <a:t>turn</a:t>
            </a:r>
            <a:r>
              <a:rPr lang="cs-CZ" sz="2300" dirty="0">
                <a:latin typeface="+mn-lt"/>
                <a:cs typeface="Arial" panose="020B0604020202020204" pitchFamily="34" charset="0"/>
              </a:rPr>
              <a:t> v geografii</a:t>
            </a:r>
          </a:p>
          <a:p>
            <a:pPr marL="342900" indent="-342900" algn="just">
              <a:buFontTx/>
              <a:buChar char="-"/>
              <a:defRPr/>
            </a:pPr>
            <a:r>
              <a:rPr lang="cs-CZ" sz="2300" dirty="0">
                <a:latin typeface="+mn-lt"/>
                <a:cs typeface="Arial" panose="020B0604020202020204" pitchFamily="34" charset="0"/>
              </a:rPr>
              <a:t>vymezení, vnímání, symboly + vizualizace dat</a:t>
            </a:r>
          </a:p>
          <a:p>
            <a:pPr algn="just">
              <a:defRPr/>
            </a:pPr>
            <a:r>
              <a:rPr lang="cs-CZ" sz="2300" dirty="0">
                <a:latin typeface="+mn-lt"/>
                <a:cs typeface="Arial" panose="020B0604020202020204" pitchFamily="34" charset="0"/>
              </a:rPr>
              <a:t>	1) frekvenční analýza</a:t>
            </a:r>
          </a:p>
          <a:p>
            <a:pPr algn="just">
              <a:defRPr/>
            </a:pPr>
            <a:r>
              <a:rPr lang="cs-CZ" sz="2300" dirty="0">
                <a:latin typeface="+mn-lt"/>
                <a:cs typeface="Arial" panose="020B0604020202020204" pitchFamily="34" charset="0"/>
              </a:rPr>
              <a:t>	2) kolokační analýza</a:t>
            </a:r>
          </a:p>
        </p:txBody>
      </p:sp>
    </p:spTree>
    <p:extLst>
      <p:ext uri="{BB962C8B-B14F-4D97-AF65-F5344CB8AC3E}">
        <p14:creationId xmlns:p14="http://schemas.microsoft.com/office/powerpoint/2010/main" val="2173829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diagram, atlas&#10;&#10;Popis se vygeneroval automaticky.">
            <a:extLst>
              <a:ext uri="{FF2B5EF4-FFF2-40B4-BE49-F238E27FC236}">
                <a16:creationId xmlns:a16="http://schemas.microsoft.com/office/drawing/2014/main" id="{C6FDB051-1F86-05A9-4701-DCFCD032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556792"/>
            <a:ext cx="9141030" cy="5138828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F4DCDD02-DFBE-4462-931F-1279FDA8F739}"/>
              </a:ext>
            </a:extLst>
          </p:cNvPr>
          <p:cNvSpPr txBox="1">
            <a:spLocks/>
          </p:cNvSpPr>
          <p:nvPr/>
        </p:nvSpPr>
        <p:spPr>
          <a:xfrm>
            <a:off x="1619672" y="548680"/>
            <a:ext cx="6624736" cy="1008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5348B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r>
              <a:rPr lang="cs-CZ" sz="3200" b="1" dirty="0"/>
              <a:t>Frekvenční analýza</a:t>
            </a:r>
            <a:br>
              <a:rPr lang="cs-CZ" sz="3200" b="1" dirty="0"/>
            </a:br>
            <a:br>
              <a:rPr lang="cs-CZ" sz="3200" b="1" dirty="0"/>
            </a:br>
            <a:br>
              <a:rPr lang="cs-CZ" sz="3200" b="1" dirty="0"/>
            </a:br>
            <a:r>
              <a:rPr lang="cs-CZ" sz="32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494760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diagram, mapa&#10;&#10;Popis se vygeneroval automaticky.">
            <a:extLst>
              <a:ext uri="{FF2B5EF4-FFF2-40B4-BE49-F238E27FC236}">
                <a16:creationId xmlns:a16="http://schemas.microsoft.com/office/drawing/2014/main" id="{4867E1BB-E22B-4716-B0D3-8334C5C5E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56792"/>
            <a:ext cx="9143999" cy="51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244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číslo, Písmo&#10;&#10;Popis se vygeneroval automaticky.">
            <a:extLst>
              <a:ext uri="{FF2B5EF4-FFF2-40B4-BE49-F238E27FC236}">
                <a16:creationId xmlns:a16="http://schemas.microsoft.com/office/drawing/2014/main" id="{51789E8E-8ACE-4262-8E1E-28E2295CC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51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0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19672" y="476672"/>
            <a:ext cx="7272808" cy="100811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Od etymologie k textu </a:t>
            </a:r>
            <a:br>
              <a:rPr lang="cs-CZ" b="1" dirty="0"/>
            </a:br>
            <a:r>
              <a:rPr lang="cs-CZ" b="1" dirty="0"/>
              <a:t>– </a:t>
            </a:r>
            <a:r>
              <a:rPr lang="cs-CZ" b="1" dirty="0">
                <a:solidFill>
                  <a:srgbClr val="FF0000"/>
                </a:solidFill>
              </a:rPr>
              <a:t>historie</a:t>
            </a:r>
            <a:r>
              <a:rPr lang="cs-CZ" b="1" dirty="0"/>
              <a:t> české onomastiky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7544" y="1556792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dirty="0"/>
              <a:t>historicko-srovnávací a etymologický přístup + určitá „izolovanost“ od aktuálních trendů jazykovědného bádání 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do 60. let 20. století historicko-komparatistická (etymologická) fáze a pozitivismus (vytváření materiálové báze)</a:t>
            </a:r>
          </a:p>
          <a:p>
            <a:pPr algn="just"/>
            <a:r>
              <a:rPr lang="cs-CZ" sz="2400" dirty="0"/>
              <a:t>	&gt;&gt;&gt; ve 2. polovině 20. století rozvinuta strukturalistická 	východiska (modelová teorie, funkce, teorie onomastiky) </a:t>
            </a:r>
          </a:p>
          <a:p>
            <a:pPr algn="just"/>
            <a:r>
              <a:rPr lang="cs-CZ" sz="2400" dirty="0"/>
              <a:t>	&gt;&gt;&gt; v 1. čtvrtině 21. století pragmatický obrat 	(komunikační fungování proprií, variantnost, 	</a:t>
            </a:r>
            <a:r>
              <a:rPr lang="cs-CZ" sz="2400" dirty="0" err="1"/>
              <a:t>socioonomastika</a:t>
            </a:r>
            <a:r>
              <a:rPr lang="cs-CZ" sz="2400" dirty="0"/>
              <a:t>, </a:t>
            </a:r>
            <a:r>
              <a:rPr lang="cs-CZ" sz="2400" dirty="0" err="1"/>
              <a:t>commodification</a:t>
            </a:r>
            <a:r>
              <a:rPr lang="cs-CZ" sz="2400" dirty="0"/>
              <a:t>, </a:t>
            </a:r>
            <a:r>
              <a:rPr lang="cs-CZ" sz="2400" dirty="0" err="1"/>
              <a:t>critical</a:t>
            </a:r>
            <a:r>
              <a:rPr lang="cs-CZ" sz="2400" dirty="0"/>
              <a:t> </a:t>
            </a:r>
            <a:r>
              <a:rPr lang="cs-CZ" sz="2400" dirty="0" err="1"/>
              <a:t>turn</a:t>
            </a:r>
            <a:r>
              <a:rPr lang="cs-CZ" sz="2400" dirty="0"/>
              <a:t> v geografii 	apod.)</a:t>
            </a:r>
          </a:p>
          <a:p>
            <a:pPr algn="just"/>
            <a:endParaRPr lang="cs-CZ" sz="1500" dirty="0"/>
          </a:p>
          <a:p>
            <a:pPr algn="just"/>
            <a:r>
              <a:rPr lang="cs-CZ" sz="2400" dirty="0"/>
              <a:t>	&gt;&gt;&gt; obrat od proprií jako faktů k procesům (aktérům apod.)</a:t>
            </a:r>
          </a:p>
          <a:p>
            <a:pPr algn="just"/>
            <a:endParaRPr lang="cs-CZ" sz="2400" dirty="0"/>
          </a:p>
          <a:p>
            <a:pPr algn="just"/>
            <a:r>
              <a:rPr lang="cs-CZ" sz="2400" dirty="0"/>
              <a:t>	</a:t>
            </a:r>
          </a:p>
          <a:p>
            <a:pPr algn="just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479610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Webová stránka&#10;&#10;Popis se vygeneroval automaticky.">
            <a:extLst>
              <a:ext uri="{FF2B5EF4-FFF2-40B4-BE49-F238E27FC236}">
                <a16:creationId xmlns:a16="http://schemas.microsoft.com/office/drawing/2014/main" id="{EE8C8414-2371-0369-4E8F-2E15B1629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12776"/>
            <a:ext cx="9143999" cy="51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631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Písmo, diagram&#10;&#10;Popis se vygeneroval automaticky.">
            <a:extLst>
              <a:ext uri="{FF2B5EF4-FFF2-40B4-BE49-F238E27FC236}">
                <a16:creationId xmlns:a16="http://schemas.microsoft.com/office/drawing/2014/main" id="{7C8A15CF-C014-F191-33D9-BE26DDF1F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84784"/>
            <a:ext cx="9143999" cy="514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016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diagram, snímek obrazovky, mapa&#10;&#10;Popis se vygeneroval automaticky.">
            <a:extLst>
              <a:ext uri="{FF2B5EF4-FFF2-40B4-BE49-F238E27FC236}">
                <a16:creationId xmlns:a16="http://schemas.microsoft.com/office/drawing/2014/main" id="{5AD058B6-9B38-4C17-D1B6-80A9685CE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0" y="1484784"/>
            <a:ext cx="9147160" cy="514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366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diagram, snímek obrazovky, mapa&#10;&#10;Popis se vygeneroval automaticky.">
            <a:extLst>
              <a:ext uri="{FF2B5EF4-FFF2-40B4-BE49-F238E27FC236}">
                <a16:creationId xmlns:a16="http://schemas.microsoft.com/office/drawing/2014/main" id="{9FB1DA67-85F1-1017-50C1-6A278C4E3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5139388"/>
          </a:xfrm>
          <a:prstGeom prst="rect">
            <a:avLst/>
          </a:prstGeom>
        </p:spPr>
      </p:pic>
      <p:sp>
        <p:nvSpPr>
          <p:cNvPr id="3" name="Nadpis 3">
            <a:extLst>
              <a:ext uri="{FF2B5EF4-FFF2-40B4-BE49-F238E27FC236}">
                <a16:creationId xmlns:a16="http://schemas.microsoft.com/office/drawing/2014/main" id="{4087433D-FEBB-4696-8359-81297A87F566}"/>
              </a:ext>
            </a:extLst>
          </p:cNvPr>
          <p:cNvSpPr txBox="1">
            <a:spLocks/>
          </p:cNvSpPr>
          <p:nvPr/>
        </p:nvSpPr>
        <p:spPr>
          <a:xfrm>
            <a:off x="1619672" y="548680"/>
            <a:ext cx="6624736" cy="1008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5348B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r>
              <a:rPr lang="cs-CZ" sz="3200" b="1" dirty="0"/>
              <a:t>Kolokační analýza</a:t>
            </a:r>
            <a:br>
              <a:rPr lang="cs-CZ" sz="3200" b="1" dirty="0"/>
            </a:br>
            <a:br>
              <a:rPr lang="cs-CZ" sz="3200" b="1" dirty="0"/>
            </a:br>
            <a:br>
              <a:rPr lang="cs-CZ" sz="3200" b="1" dirty="0"/>
            </a:br>
            <a:r>
              <a:rPr lang="cs-CZ" sz="32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459149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číslo, Paralelní&#10;&#10;Popis se vygeneroval automaticky.">
            <a:extLst>
              <a:ext uri="{FF2B5EF4-FFF2-40B4-BE49-F238E27FC236}">
                <a16:creationId xmlns:a16="http://schemas.microsoft.com/office/drawing/2014/main" id="{DB575C1E-DA8B-B6A8-7EF2-97F3D6E74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513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321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&#10;&#10;Popis se vygeneroval automaticky.">
            <a:extLst>
              <a:ext uri="{FF2B5EF4-FFF2-40B4-BE49-F238E27FC236}">
                <a16:creationId xmlns:a16="http://schemas.microsoft.com/office/drawing/2014/main" id="{745DD343-8B61-5F0C-4FB9-D39D8EFFF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513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372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diagram, mapa&#10;&#10;Popis se vygeneroval automaticky.">
            <a:extLst>
              <a:ext uri="{FF2B5EF4-FFF2-40B4-BE49-F238E27FC236}">
                <a16:creationId xmlns:a16="http://schemas.microsoft.com/office/drawing/2014/main" id="{D6A22F24-4B4D-D079-7D8D-5E576BA52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513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529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mapa, diagram, snímek obrazovky&#10;&#10;Popis se vygeneroval automaticky.">
            <a:extLst>
              <a:ext uri="{FF2B5EF4-FFF2-40B4-BE49-F238E27FC236}">
                <a16:creationId xmlns:a16="http://schemas.microsoft.com/office/drawing/2014/main" id="{2F7ACEC7-23B6-F68E-CEF9-C3E98A897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513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578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79712" y="2564904"/>
            <a:ext cx="6480720" cy="1008112"/>
          </a:xfrm>
        </p:spPr>
        <p:txBody>
          <a:bodyPr>
            <a:normAutofit/>
          </a:bodyPr>
          <a:lstStyle/>
          <a:p>
            <a:r>
              <a:rPr lang="cs-CZ" b="1" dirty="0"/>
              <a:t>Shrnutí. Výzvy</a:t>
            </a:r>
          </a:p>
        </p:txBody>
      </p:sp>
    </p:spTree>
    <p:extLst>
      <p:ext uri="{BB962C8B-B14F-4D97-AF65-F5344CB8AC3E}">
        <p14:creationId xmlns:p14="http://schemas.microsoft.com/office/powerpoint/2010/main" val="140753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03548" y="1556792"/>
            <a:ext cx="6444716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dirty="0">
                <a:cs typeface="Arial" panose="020B0604020202020204" pitchFamily="34" charset="0"/>
              </a:rPr>
              <a:t>výzkum proprií v textu &gt;&gt;&gt; rozšiřuje spektrum informací o jejich charakteru a fungování</a:t>
            </a:r>
          </a:p>
          <a:p>
            <a:pPr marL="342900" indent="-342900" algn="just">
              <a:buFontTx/>
              <a:buChar char="-"/>
            </a:pP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nástroj pro gramatiku proprií</a:t>
            </a:r>
          </a:p>
          <a:p>
            <a:pPr marL="342900" indent="-342900" algn="just">
              <a:buFontTx/>
              <a:buChar char="-"/>
            </a:pP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nástroj pro lexikografii &gt;&gt;&gt; slovník proprií, slovník metafor</a:t>
            </a:r>
          </a:p>
          <a:p>
            <a:pPr marL="342900" indent="-342900" algn="just">
              <a:buFontTx/>
              <a:buChar char="-"/>
            </a:pP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obohacení literární onomastiky – nabízí jinou perspektivu (intersubjektivní) než „pečlivé čtení“</a:t>
            </a:r>
          </a:p>
          <a:p>
            <a:pPr marL="342900" indent="-342900" algn="just">
              <a:buFontTx/>
              <a:buChar char="-"/>
            </a:pP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výrazný mezioborový přesah (geografie, antropologie, historie, politologie)</a:t>
            </a:r>
          </a:p>
          <a:p>
            <a:pPr marL="342900" indent="-342900" algn="just">
              <a:buFontTx/>
              <a:buChar char="-"/>
            </a:pPr>
            <a:endParaRPr lang="cs-CZ" sz="15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cs-CZ" sz="2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FBC0AB0-083C-47E5-B0F7-DB3EBA6E4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1" y="19888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F93F71-2B05-4F70-AA35-899DDE933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74" t="29357" r="50000" b="7571"/>
          <a:stretch/>
        </p:blipFill>
        <p:spPr>
          <a:xfrm>
            <a:off x="7044564" y="3536497"/>
            <a:ext cx="2062053" cy="33215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6250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0CC19488-645D-4112-AB69-8AC7876F99D7}"/>
              </a:ext>
            </a:extLst>
          </p:cNvPr>
          <p:cNvSpPr/>
          <p:nvPr/>
        </p:nvSpPr>
        <p:spPr>
          <a:xfrm>
            <a:off x="539552" y="1700808"/>
            <a:ext cx="83529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b="1" dirty="0"/>
              <a:t>etablovaná lingvistická disciplína </a:t>
            </a:r>
            <a:r>
              <a:rPr lang="cs-CZ" sz="2400" dirty="0"/>
              <a:t>(instituce, periodika, teorie)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široce pojatá </a:t>
            </a:r>
            <a:r>
              <a:rPr lang="cs-CZ" sz="2400" b="1" dirty="0"/>
              <a:t>interdisciplinarita </a:t>
            </a:r>
            <a:r>
              <a:rPr lang="cs-CZ" sz="2400" dirty="0"/>
              <a:t>(zejména geografie, antropologie, sociologie, etnologie, psychologie)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nová témata a nové přístupy: jazyková krajina, politická krajina, paměť, prostor, identita apod.</a:t>
            </a:r>
          </a:p>
          <a:p>
            <a:pPr marL="342900" indent="-342900" algn="just">
              <a:buFontTx/>
              <a:buChar char="-"/>
            </a:pPr>
            <a:r>
              <a:rPr lang="cs-CZ" sz="2400" b="1" dirty="0"/>
              <a:t>důraz na metodologii a teorii + </a:t>
            </a:r>
            <a:r>
              <a:rPr lang="cs-CZ" sz="2400" b="1" dirty="0" err="1"/>
              <a:t>empirizaci</a:t>
            </a:r>
            <a:r>
              <a:rPr lang="cs-CZ" sz="2400" b="1" dirty="0"/>
              <a:t> lingvistiky, zájem o pragmatické aspekty</a:t>
            </a:r>
          </a:p>
          <a:p>
            <a:pPr marL="342900" indent="-342900" algn="just">
              <a:buFontTx/>
              <a:buChar char="-"/>
            </a:pPr>
            <a:r>
              <a:rPr lang="cs-CZ" sz="2400" b="1" dirty="0"/>
              <a:t>reflexe aktuálních lingvistických trendů 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nejnověji </a:t>
            </a:r>
            <a:r>
              <a:rPr lang="en-US" sz="2400" dirty="0" err="1"/>
              <a:t>Motschenbache</a:t>
            </a:r>
            <a:r>
              <a:rPr lang="cs-CZ" sz="2400" dirty="0"/>
              <a:t>r </a:t>
            </a:r>
            <a:r>
              <a:rPr lang="en-US" sz="2400" dirty="0"/>
              <a:t>2020</a:t>
            </a:r>
            <a:r>
              <a:rPr lang="cs-CZ" sz="2400" dirty="0"/>
              <a:t>, David – </a:t>
            </a:r>
            <a:r>
              <a:rPr lang="cs-CZ" sz="2400" dirty="0" err="1"/>
              <a:t>Klemensová</a:t>
            </a:r>
            <a:r>
              <a:rPr lang="cs-CZ" sz="2400" dirty="0"/>
              <a:t> – Místecký a kol. 2022, David – Místecký 2023</a:t>
            </a:r>
            <a:endParaRPr lang="cs-CZ" sz="2400" b="1" dirty="0">
              <a:solidFill>
                <a:srgbClr val="FF0000"/>
              </a:solidFill>
            </a:endParaRPr>
          </a:p>
          <a:p>
            <a:pPr algn="just"/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9428A970-BC10-4414-A363-6CDB3F14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476672"/>
            <a:ext cx="7272808" cy="100811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Od etymologie k textu </a:t>
            </a:r>
            <a:br>
              <a:rPr lang="cs-CZ" b="1" dirty="0"/>
            </a:br>
            <a:r>
              <a:rPr lang="cs-CZ" b="1" dirty="0"/>
              <a:t>– </a:t>
            </a:r>
            <a:r>
              <a:rPr lang="cs-CZ" b="1" dirty="0">
                <a:solidFill>
                  <a:srgbClr val="FF0000"/>
                </a:solidFill>
              </a:rPr>
              <a:t>současnost </a:t>
            </a:r>
            <a:r>
              <a:rPr lang="cs-CZ" b="1" dirty="0"/>
              <a:t>české onomastiky</a:t>
            </a:r>
          </a:p>
        </p:txBody>
      </p:sp>
    </p:spTree>
    <p:extLst>
      <p:ext uri="{BB962C8B-B14F-4D97-AF65-F5344CB8AC3E}">
        <p14:creationId xmlns:p14="http://schemas.microsoft.com/office/powerpoint/2010/main" val="3822688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1536174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b="1" dirty="0">
                <a:ea typeface="Calibri" panose="020F0502020204030204" pitchFamily="34" charset="0"/>
                <a:cs typeface="Arial" panose="020B0604020202020204" pitchFamily="34" charset="0"/>
              </a:rPr>
              <a:t>výzvy, které aktuálně čekají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přechylování příjmení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konkurence pádových koncovek, např. lokál – typ </a:t>
            </a:r>
            <a:r>
              <a:rPr lang="cs-CZ" sz="2400" i="1" dirty="0">
                <a:ea typeface="Calibri" panose="020F0502020204030204" pitchFamily="34" charset="0"/>
                <a:cs typeface="Arial" panose="020B0604020202020204" pitchFamily="34" charset="0"/>
              </a:rPr>
              <a:t>Žďáře </a:t>
            </a: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vs. </a:t>
            </a:r>
            <a:r>
              <a:rPr lang="cs-CZ" sz="2400" i="1" dirty="0" err="1">
                <a:ea typeface="Calibri" panose="020F0502020204030204" pitchFamily="34" charset="0"/>
                <a:cs typeface="Arial" panose="020B0604020202020204" pitchFamily="34" charset="0"/>
              </a:rPr>
              <a:t>Ždáru</a:t>
            </a: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 err="1">
                <a:ea typeface="Calibri" panose="020F0502020204030204" pitchFamily="34" charset="0"/>
                <a:cs typeface="Arial" panose="020B0604020202020204" pitchFamily="34" charset="0"/>
              </a:rPr>
              <a:t>transonymizace</a:t>
            </a: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cs-CZ" sz="2400" dirty="0" err="1">
                <a:ea typeface="Calibri" panose="020F0502020204030204" pitchFamily="34" charset="0"/>
                <a:cs typeface="Arial" panose="020B0604020202020204" pitchFamily="34" charset="0"/>
              </a:rPr>
              <a:t>apelativizace</a:t>
            </a: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 a jejich morfologické a kolokační aspekty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lexikografie proprií (metafory, sémantika) apod.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možnosti lemmatizace proprií, problematika </a:t>
            </a:r>
            <a:r>
              <a:rPr lang="cs-CZ" sz="2400" dirty="0" err="1">
                <a:ea typeface="Calibri" panose="020F0502020204030204" pitchFamily="34" charset="0"/>
                <a:cs typeface="Arial" panose="020B0604020202020204" pitchFamily="34" charset="0"/>
              </a:rPr>
              <a:t>víceslovnosti</a:t>
            </a: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cs-CZ" sz="2400" dirty="0" err="1">
                <a:ea typeface="Calibri" panose="020F0502020204030204" pitchFamily="34" charset="0"/>
                <a:cs typeface="Arial" panose="020B0604020202020204" pitchFamily="34" charset="0"/>
              </a:rPr>
              <a:t>containers</a:t>
            </a: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>
              <a:buFontTx/>
              <a:buChar char="-"/>
            </a:pPr>
            <a:endParaRPr lang="cs-CZ" sz="2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FBC0AB0-083C-47E5-B0F7-DB3EBA6E4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1" y="19888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7686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11960" y="1772816"/>
            <a:ext cx="4762872" cy="4267350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pPr marL="0" indent="0">
              <a:buNone/>
            </a:pPr>
            <a:r>
              <a:rPr lang="cs-CZ" sz="4800" dirty="0">
                <a:solidFill>
                  <a:srgbClr val="00B0F0"/>
                </a:solidFill>
              </a:rPr>
              <a:t>Kontakt</a:t>
            </a:r>
          </a:p>
          <a:p>
            <a:pPr marL="0" indent="0">
              <a:buNone/>
            </a:pPr>
            <a:endParaRPr lang="cs-CZ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00B0F0"/>
                </a:solidFill>
              </a:rPr>
              <a:t>katedra českého jazyka FF OU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B0F0"/>
                </a:solidFill>
              </a:rPr>
              <a:t>Jaroslav DAVID, Michal MÍSTECKÝ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B0F0"/>
                </a:solidFill>
              </a:rPr>
              <a:t>Reální 5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B0F0"/>
                </a:solidFill>
              </a:rPr>
              <a:t>701 03 Ostrava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B0F0"/>
                </a:solidFill>
              </a:rPr>
              <a:t>E-mail: jaroslav.david@osu.cz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B0F0"/>
                </a:solidFill>
              </a:rPr>
              <a:t>Web: www.osu.cz</a:t>
            </a:r>
          </a:p>
          <a:p>
            <a:pPr marL="0" indent="0">
              <a:buNone/>
            </a:pPr>
            <a:r>
              <a:rPr lang="cs-CZ" sz="2000" dirty="0" err="1">
                <a:solidFill>
                  <a:srgbClr val="00B0F0"/>
                </a:solidFill>
              </a:rPr>
              <a:t>Facebook</a:t>
            </a:r>
            <a:r>
              <a:rPr lang="cs-CZ" sz="2000" dirty="0">
                <a:solidFill>
                  <a:srgbClr val="00B0F0"/>
                </a:solidFill>
              </a:rPr>
              <a:t>: </a:t>
            </a:r>
            <a:r>
              <a:rPr lang="cs-CZ" sz="2000" dirty="0" err="1">
                <a:solidFill>
                  <a:srgbClr val="00B0F0"/>
                </a:solidFill>
              </a:rPr>
              <a:t>ČEjovna</a:t>
            </a:r>
            <a:endParaRPr lang="cs-CZ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38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0CC19488-645D-4112-AB69-8AC7876F99D7}"/>
              </a:ext>
            </a:extLst>
          </p:cNvPr>
          <p:cNvSpPr/>
          <p:nvPr/>
        </p:nvSpPr>
        <p:spPr>
          <a:xfrm>
            <a:off x="539552" y="1916832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dirty="0"/>
              <a:t>kvantitativní přístup &gt;&gt;&gt; především korpusové analýzy</a:t>
            </a:r>
          </a:p>
          <a:p>
            <a:pPr marL="914400" lvl="1" indent="-457200" algn="just">
              <a:buAutoNum type="arabicParenR"/>
            </a:pPr>
            <a:r>
              <a:rPr lang="cs-CZ" sz="2400" dirty="0"/>
              <a:t>korpus představuje zdroj dat a poskytuje nástroje (corpus-</a:t>
            </a:r>
            <a:r>
              <a:rPr lang="cs-CZ" sz="2400" dirty="0" err="1"/>
              <a:t>based</a:t>
            </a:r>
            <a:r>
              <a:rPr lang="cs-CZ" sz="2400" dirty="0"/>
              <a:t> </a:t>
            </a:r>
            <a:r>
              <a:rPr lang="cs-CZ" sz="2400" dirty="0" err="1"/>
              <a:t>research</a:t>
            </a:r>
            <a:r>
              <a:rPr lang="cs-CZ" sz="2400" dirty="0"/>
              <a:t>) pro analýzu vybraných jednotek</a:t>
            </a:r>
          </a:p>
          <a:p>
            <a:pPr marL="914400" lvl="1" indent="-457200" algn="just">
              <a:buAutoNum type="arabicParenR"/>
            </a:pPr>
            <a:r>
              <a:rPr lang="cs-CZ" sz="2400" dirty="0"/>
              <a:t>vlastní jména jsou tématem korpusového výzkumu zaměřeného utilitárně na jejich detekci jako jazykových jednotek </a:t>
            </a:r>
          </a:p>
          <a:p>
            <a:pPr marL="914400" lvl="1" indent="-457200" algn="just">
              <a:buAutoNum type="arabicParenR"/>
            </a:pPr>
            <a:r>
              <a:rPr lang="cs-CZ" sz="2400" dirty="0"/>
              <a:t>popis gramatických charakteristik vlastních jmen, včetně procesů </a:t>
            </a:r>
            <a:r>
              <a:rPr lang="cs-CZ" sz="2400" dirty="0" err="1"/>
              <a:t>transonymizace</a:t>
            </a:r>
            <a:r>
              <a:rPr lang="cs-CZ" sz="2400" dirty="0"/>
              <a:t> a </a:t>
            </a:r>
            <a:r>
              <a:rPr lang="cs-CZ" sz="2400" dirty="0" err="1"/>
              <a:t>apelativizace</a:t>
            </a:r>
            <a:endParaRPr lang="cs-CZ" sz="2400" dirty="0"/>
          </a:p>
          <a:p>
            <a:pPr marL="914400" lvl="1" indent="-457200" algn="just">
              <a:buAutoNum type="arabicParenR"/>
            </a:pPr>
            <a:r>
              <a:rPr lang="cs-CZ" sz="2400" dirty="0"/>
              <a:t>stylistické a </a:t>
            </a:r>
            <a:r>
              <a:rPr lang="cs-CZ" sz="2400" dirty="0" err="1"/>
              <a:t>stylometrické</a:t>
            </a:r>
            <a:r>
              <a:rPr lang="cs-CZ" sz="2400" dirty="0"/>
              <a:t> charakteristiky vlastních jmen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9428A970-BC10-4414-A363-6CDB3F14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476672"/>
            <a:ext cx="7416824" cy="100811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Propria kvantitativně a korpusově</a:t>
            </a:r>
          </a:p>
        </p:txBody>
      </p:sp>
    </p:spTree>
    <p:extLst>
      <p:ext uri="{BB962C8B-B14F-4D97-AF65-F5344CB8AC3E}">
        <p14:creationId xmlns:p14="http://schemas.microsoft.com/office/powerpoint/2010/main" val="1383991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Vlastní jména v textu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16129" y="1628800"/>
            <a:ext cx="85117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dirty="0"/>
              <a:t>podstatný podíl na frekvenčních charakteristikách textu, srov. </a:t>
            </a:r>
            <a:r>
              <a:rPr lang="cs-CZ" sz="2400" i="1" dirty="0" err="1"/>
              <a:t>Frequency</a:t>
            </a:r>
            <a:r>
              <a:rPr lang="cs-CZ" sz="2400" i="1" dirty="0"/>
              <a:t> </a:t>
            </a:r>
            <a:r>
              <a:rPr lang="cs-CZ" sz="2400" i="1" dirty="0" err="1"/>
              <a:t>Analysis</a:t>
            </a:r>
            <a:r>
              <a:rPr lang="cs-CZ" sz="2400" i="1" dirty="0"/>
              <a:t> </a:t>
            </a:r>
            <a:r>
              <a:rPr lang="cs-CZ" sz="2400" i="1" dirty="0" err="1"/>
              <a:t>of</a:t>
            </a:r>
            <a:r>
              <a:rPr lang="cs-CZ" sz="2400" i="1" dirty="0"/>
              <a:t> </a:t>
            </a:r>
            <a:r>
              <a:rPr lang="cs-CZ" sz="2400" i="1" dirty="0" err="1"/>
              <a:t>English</a:t>
            </a:r>
            <a:r>
              <a:rPr lang="cs-CZ" sz="2400" i="1" dirty="0"/>
              <a:t> </a:t>
            </a:r>
            <a:r>
              <a:rPr lang="cs-CZ" sz="2400" i="1" dirty="0" err="1"/>
              <a:t>Usage</a:t>
            </a:r>
            <a:r>
              <a:rPr lang="cs-CZ" sz="2400" i="1" dirty="0"/>
              <a:t>: Lexicon and </a:t>
            </a:r>
            <a:r>
              <a:rPr lang="cs-CZ" sz="2400" i="1" dirty="0" err="1"/>
              <a:t>Grammar</a:t>
            </a:r>
            <a:r>
              <a:rPr lang="cs-CZ" sz="2400" dirty="0"/>
              <a:t>, Francis – Kučera a kol. 1982): reportáž, </a:t>
            </a:r>
            <a:r>
              <a:rPr lang="cs-CZ" sz="2400" dirty="0" err="1"/>
              <a:t>editorial</a:t>
            </a:r>
            <a:r>
              <a:rPr lang="cs-CZ" sz="2400" dirty="0"/>
              <a:t> (</a:t>
            </a:r>
            <a:r>
              <a:rPr lang="cs-CZ" sz="2400"/>
              <a:t>8,8–6,4 %),  </a:t>
            </a:r>
            <a:r>
              <a:rPr lang="cs-CZ" sz="2400" dirty="0"/>
              <a:t>průměr </a:t>
            </a:r>
            <a:r>
              <a:rPr lang="cs-CZ" sz="2400"/>
              <a:t>3–5 %, 7 % </a:t>
            </a:r>
            <a:r>
              <a:rPr lang="cs-CZ" sz="2400" dirty="0"/>
              <a:t>korpus lužické srbštiny</a:t>
            </a:r>
          </a:p>
          <a:p>
            <a:pPr marL="342900" indent="-342900" algn="just">
              <a:buFontTx/>
              <a:buChar char="-"/>
            </a:pPr>
            <a:r>
              <a:rPr lang="cs-CZ" sz="2400" dirty="0"/>
              <a:t>důležitá při testování L2 – porozumění textu; srov. např. </a:t>
            </a:r>
            <a:r>
              <a:rPr lang="cs-CZ" sz="2400" dirty="0" err="1"/>
              <a:t>Kobeleva</a:t>
            </a:r>
            <a:r>
              <a:rPr lang="cs-CZ" sz="2400" dirty="0"/>
              <a:t> 2012</a:t>
            </a:r>
          </a:p>
          <a:p>
            <a:pPr marL="342900" indent="-342900" algn="just">
              <a:buFontTx/>
              <a:buChar char="-"/>
            </a:pPr>
            <a:r>
              <a:rPr lang="cs-CZ" sz="2400" b="1" dirty="0"/>
              <a:t>ALE! </a:t>
            </a:r>
            <a:r>
              <a:rPr lang="cs-CZ" sz="2400" dirty="0"/>
              <a:t>řada analýz textu explicitně vyřazuje vlastní jména, nebo je přechází mlčením (např. </a:t>
            </a:r>
            <a:r>
              <a:rPr lang="cs-CZ" sz="2400" i="1" dirty="0"/>
              <a:t>Kvantitativní charakteristiky současné češtiny</a:t>
            </a:r>
            <a:r>
              <a:rPr lang="cs-CZ" sz="2400" dirty="0"/>
              <a:t>, Těšitelová a kol. 1985)</a:t>
            </a:r>
            <a:endParaRPr lang="cs-CZ" sz="2400" b="1" dirty="0"/>
          </a:p>
          <a:p>
            <a:pPr marL="342900" indent="-342900" algn="just">
              <a:buFontTx/>
              <a:buChar char="-"/>
            </a:pPr>
            <a:endParaRPr lang="cs-CZ" sz="2400" dirty="0"/>
          </a:p>
          <a:p>
            <a:pPr marL="342900" indent="-342900" algn="just">
              <a:buFontTx/>
              <a:buChar char="-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44980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75656" y="476672"/>
            <a:ext cx="7668344" cy="1008112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/>
              <a:t>Proč jsou vlastní jména „problém“ </a:t>
            </a:r>
            <a:br>
              <a:rPr lang="cs-CZ" sz="2400" b="1" dirty="0"/>
            </a:br>
            <a:r>
              <a:rPr lang="cs-CZ" sz="2400" b="1" dirty="0"/>
              <a:t>aneb </a:t>
            </a:r>
            <a:br>
              <a:rPr lang="cs-CZ" sz="2400" b="1" dirty="0"/>
            </a:br>
            <a:r>
              <a:rPr lang="cs-CZ" sz="2400" b="1" dirty="0"/>
              <a:t>Proč jsou kvůli „problémům“ zajímavá</a:t>
            </a:r>
            <a:br>
              <a:rPr lang="cs-CZ" sz="2400" b="1" dirty="0"/>
            </a:br>
            <a:r>
              <a:rPr lang="cs-CZ" sz="2400" b="1" dirty="0"/>
              <a:t>– perspektiva textové analýzy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7544" y="2564904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b="1" dirty="0"/>
              <a:t>specifičnost</a:t>
            </a:r>
            <a:r>
              <a:rPr lang="cs-CZ" sz="2400" dirty="0"/>
              <a:t> – na pozadí apelativ – „jazykový znak </a:t>
            </a:r>
            <a:r>
              <a:rPr lang="cs-CZ" sz="2400" dirty="0" err="1"/>
              <a:t>sui</a:t>
            </a:r>
            <a:r>
              <a:rPr lang="cs-CZ" sz="2400" dirty="0"/>
              <a:t> </a:t>
            </a:r>
            <a:r>
              <a:rPr lang="cs-CZ" sz="2400" dirty="0" err="1"/>
              <a:t>generis</a:t>
            </a:r>
            <a:r>
              <a:rPr lang="cs-CZ" sz="2400" dirty="0"/>
              <a:t>“ 					(Šrámek 1999; srov. </a:t>
            </a:r>
            <a:r>
              <a:rPr lang="cs-CZ" sz="2400" dirty="0" err="1"/>
              <a:t>Lutterer</a:t>
            </a:r>
            <a:r>
              <a:rPr lang="cs-CZ" sz="2400" dirty="0"/>
              <a:t> 1974)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/>
              <a:t>pravopis</a:t>
            </a:r>
          </a:p>
          <a:p>
            <a:pPr algn="just"/>
            <a:r>
              <a:rPr lang="cs-CZ" sz="2400" dirty="0"/>
              <a:t>-</a:t>
            </a:r>
            <a:r>
              <a:rPr lang="cs-CZ" sz="2400" b="1" dirty="0"/>
              <a:t> </a:t>
            </a:r>
            <a:r>
              <a:rPr lang="cs-CZ" sz="2400" dirty="0"/>
              <a:t>velké písmeno v iniciální pozici </a:t>
            </a:r>
            <a:r>
              <a:rPr lang="cs-CZ" sz="2400" b="1" dirty="0"/>
              <a:t>ALE! </a:t>
            </a:r>
            <a:r>
              <a:rPr lang="cs-CZ" sz="2400" dirty="0"/>
              <a:t>etnonyma, </a:t>
            </a:r>
            <a:r>
              <a:rPr lang="cs-CZ" sz="2400" dirty="0" err="1"/>
              <a:t>sérionyma</a:t>
            </a:r>
            <a:r>
              <a:rPr lang="cs-CZ" sz="2400" dirty="0"/>
              <a:t> apod., komplexní výrazy </a:t>
            </a:r>
            <a:r>
              <a:rPr lang="cs-CZ" sz="2400" i="1" dirty="0"/>
              <a:t>František Lýdie </a:t>
            </a:r>
            <a:r>
              <a:rPr lang="cs-CZ" sz="2400" i="1" dirty="0" err="1"/>
              <a:t>Gahura</a:t>
            </a:r>
            <a:r>
              <a:rPr lang="cs-CZ" sz="2400" dirty="0"/>
              <a:t>, </a:t>
            </a:r>
            <a:r>
              <a:rPr lang="cs-CZ" sz="2400" i="1" dirty="0"/>
              <a:t>Stará Bělá</a:t>
            </a:r>
            <a:endParaRPr lang="cs-CZ" sz="2400" dirty="0"/>
          </a:p>
          <a:p>
            <a:pPr algn="just"/>
            <a:r>
              <a:rPr lang="cs-CZ" sz="2400" dirty="0"/>
              <a:t>- signál změny funkčního statusu – </a:t>
            </a:r>
            <a:r>
              <a:rPr lang="cs-CZ" sz="2400" dirty="0" err="1"/>
              <a:t>proprializace</a:t>
            </a:r>
            <a:r>
              <a:rPr lang="cs-CZ" sz="2400" dirty="0"/>
              <a:t>, nebo </a:t>
            </a:r>
            <a:r>
              <a:rPr lang="cs-CZ" sz="2400" dirty="0" err="1"/>
              <a:t>apelativizace</a:t>
            </a:r>
            <a:r>
              <a:rPr lang="cs-CZ" sz="2400" dirty="0"/>
              <a:t> (např. </a:t>
            </a:r>
            <a:r>
              <a:rPr lang="cs-CZ" sz="2400" i="1" dirty="0"/>
              <a:t>přívoz </a:t>
            </a:r>
            <a:r>
              <a:rPr lang="cs-CZ" sz="2400" dirty="0"/>
              <a:t>&gt;</a:t>
            </a:r>
            <a:r>
              <a:rPr lang="cs-CZ" sz="2400" i="1" dirty="0"/>
              <a:t> Přívoz</a:t>
            </a:r>
            <a:r>
              <a:rPr lang="cs-CZ" sz="2400" dirty="0"/>
              <a:t>; </a:t>
            </a:r>
            <a:r>
              <a:rPr lang="cs-CZ" sz="2400" i="1" dirty="0"/>
              <a:t>Švejk</a:t>
            </a:r>
            <a:r>
              <a:rPr lang="cs-CZ" sz="2400" dirty="0"/>
              <a:t> &gt; </a:t>
            </a:r>
            <a:r>
              <a:rPr lang="cs-CZ" sz="2400" i="1" dirty="0" err="1"/>
              <a:t>švejk</a:t>
            </a:r>
            <a:r>
              <a:rPr lang="cs-CZ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9484431"/>
      </p:ext>
    </p:extLst>
  </p:cSld>
  <p:clrMapOvr>
    <a:masterClrMapping/>
  </p:clrMapOvr>
</p:sld>
</file>

<file path=ppt/theme/theme1.xml><?xml version="1.0" encoding="utf-8"?>
<a:theme xmlns:a="http://schemas.openxmlformats.org/drawingml/2006/main" name="ppt_FF_rozmer 4_3_cz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FF_rozmer_4_3_cz.potx" id="{1D3065C0-0568-42CA-BB4E-3235516AB7ED}" vid="{F2041054-4DA9-4A8D-8CC9-6E2F465B07C8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C0B0674E895EC47B86B0E0900FDD6FC" ma:contentTypeVersion="14" ma:contentTypeDescription="Vytvoří nový dokument" ma:contentTypeScope="" ma:versionID="d2d0644e54283c55de04c45b323a1082">
  <xsd:schema xmlns:xsd="http://www.w3.org/2001/XMLSchema" xmlns:xs="http://www.w3.org/2001/XMLSchema" xmlns:p="http://schemas.microsoft.com/office/2006/metadata/properties" xmlns:ns3="cc7c897b-d9ed-43e2-b467-682478943f7b" xmlns:ns4="04b164e8-b449-4697-90ac-3139aba62940" targetNamespace="http://schemas.microsoft.com/office/2006/metadata/properties" ma:root="true" ma:fieldsID="47cbc4fd7e2e7b76ca641b8ff4b9ca71" ns3:_="" ns4:_="">
    <xsd:import namespace="cc7c897b-d9ed-43e2-b467-682478943f7b"/>
    <xsd:import namespace="04b164e8-b449-4697-90ac-3139aba6294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7c897b-d9ed-43e2-b467-682478943f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164e8-b449-4697-90ac-3139aba629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1FB853E-CBE4-4F41-BE6A-AB297741B0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7c897b-d9ed-43e2-b467-682478943f7b"/>
    <ds:schemaRef ds:uri="04b164e8-b449-4697-90ac-3139aba629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467058-8BA7-45F0-90C9-4DAB4FEA6A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4C7B09-9DDE-432F-8AF3-238021C6D7CE}">
  <ds:schemaRefs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cc7c897b-d9ed-43e2-b467-682478943f7b"/>
    <ds:schemaRef ds:uri="http://schemas.microsoft.com/office/infopath/2007/PartnerControls"/>
    <ds:schemaRef ds:uri="http://schemas.openxmlformats.org/package/2006/metadata/core-properties"/>
    <ds:schemaRef ds:uri="04b164e8-b449-4697-90ac-3139aba62940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ppt_FF_rozmer_4_3_cz</Template>
  <TotalTime>13803</TotalTime>
  <Words>2892</Words>
  <Application>Microsoft Office PowerPoint</Application>
  <PresentationFormat>Předvádění na obrazovce (4:3)</PresentationFormat>
  <Paragraphs>845</Paragraphs>
  <Slides>61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Helvetica</vt:lpstr>
      <vt:lpstr>Calibri</vt:lpstr>
      <vt:lpstr>Arial</vt:lpstr>
      <vt:lpstr>Times New Roman</vt:lpstr>
      <vt:lpstr>ppt_FF_rozmer 4_3_cz</vt:lpstr>
      <vt:lpstr>Onomastika a korpus  – vlastní jména v kvantitativní perspektivě</vt:lpstr>
      <vt:lpstr>Prezentace aplikace PowerPoint</vt:lpstr>
      <vt:lpstr>Prezentace aplikace PowerPoint</vt:lpstr>
      <vt:lpstr>Struktura přednášky</vt:lpstr>
      <vt:lpstr>Od etymologie k textu  – historie české onomastiky</vt:lpstr>
      <vt:lpstr>Od etymologie k textu  – současnost české onomastiky</vt:lpstr>
      <vt:lpstr>Propria kvantitativně a korpusově</vt:lpstr>
      <vt:lpstr>Vlastní jména v textu</vt:lpstr>
      <vt:lpstr>Proč jsou vlastní jména „problém“  aneb  Proč jsou kvůli „problémům“ zajímavá – perspektiva textové analýzy</vt:lpstr>
      <vt:lpstr>Prezentace aplikace PowerPoint</vt:lpstr>
      <vt:lpstr>Prezentace aplikace PowerPoint</vt:lpstr>
      <vt:lpstr>Prezentace aplikace PowerPoint</vt:lpstr>
      <vt:lpstr>Vlastní jména v textu – automatické zpracování textu ano, či ne</vt:lpstr>
      <vt:lpstr>Proč by onomastice neměly být cizí kvantitativně orientované výzkumy?</vt:lpstr>
      <vt:lpstr>Důvod 1 – tradice</vt:lpstr>
      <vt:lpstr>Důvod 2 – moderní stylistika</vt:lpstr>
      <vt:lpstr>Případové studie</vt:lpstr>
      <vt:lpstr>Případová studie 1 Kolokační analýza (sémantika)</vt:lpstr>
      <vt:lpstr>Kolokační analýza</vt:lpstr>
      <vt:lpstr>Kolokační analýza – příklad A</vt:lpstr>
      <vt:lpstr>Kolokační analýza – příklad B</vt:lpstr>
      <vt:lpstr>Prezentace aplikace PowerPoint</vt:lpstr>
      <vt:lpstr>Případová studie 2 Morfologické kategorie vlastních jmen</vt:lpstr>
      <vt:lpstr> Morfologické kategorie vlastních jmen – města   </vt:lpstr>
      <vt:lpstr> Morfologické kategorie vlastních jmen – rodná jména   </vt:lpstr>
      <vt:lpstr> Morfologické kategorie vlastních jmen – shrnutí   </vt:lpstr>
      <vt:lpstr> Morfologické kategorie vlastních jmen – shrnutí   </vt:lpstr>
      <vt:lpstr> Morfologické kategorie vlastních jmen – shrnutí   </vt:lpstr>
      <vt:lpstr> Morfologické kategorie vlastních jmen – shrnutí   </vt:lpstr>
      <vt:lpstr> Morfologické kategorie vlastních jmen – pořadí pádů dle frekvence   </vt:lpstr>
      <vt:lpstr>Morfologické kategorie vlastních jmen – shrnutí</vt:lpstr>
      <vt:lpstr>Případová studie 3 Švejk – tematická koncentrace</vt:lpstr>
      <vt:lpstr>Tematická slova (Š)</vt:lpstr>
      <vt:lpstr>Tematická slova (LO)</vt:lpstr>
      <vt:lpstr>Tematická slova (PT)</vt:lpstr>
      <vt:lpstr>Antroponymická koncentrace textu</vt:lpstr>
      <vt:lpstr>Antroponymická koncentrace textu</vt:lpstr>
      <vt:lpstr>Antroponymická koncentrace textu</vt:lpstr>
      <vt:lpstr>Antroponymická koncentrace textu (Š1)</vt:lpstr>
      <vt:lpstr>Klasifikace textů podle TK</vt:lpstr>
      <vt:lpstr>Klasifikace textů podle TK</vt:lpstr>
      <vt:lpstr>Klasifikace textů podle TK</vt:lpstr>
      <vt:lpstr>Klasifikace textů podle TK</vt:lpstr>
      <vt:lpstr>Klasifikace textů podle TK</vt:lpstr>
      <vt:lpstr>Shrnutí </vt:lpstr>
      <vt:lpstr>Případová studie 4 Využití korpusové analýzy proprií v geografii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Shrnutí. Výzvy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Česká republika – dějiny a kultura</dc:title>
  <dc:creator>Rec.</dc:creator>
  <cp:lastModifiedBy>Místecký Michal</cp:lastModifiedBy>
  <cp:revision>417</cp:revision>
  <dcterms:created xsi:type="dcterms:W3CDTF">2016-04-07T20:13:10Z</dcterms:created>
  <dcterms:modified xsi:type="dcterms:W3CDTF">2023-11-02T13:03:32Z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0x010100CC0B0674E895EC47B86B0E0900FDD6FC</vt:lpwstr>
  </property>
</Properties>
</file>